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handoutMasterIdLst>
    <p:handoutMasterId r:id="rId17"/>
  </p:handoutMasterIdLst>
  <p:sldIdLst>
    <p:sldId id="294" r:id="rId2"/>
    <p:sldId id="295" r:id="rId3"/>
    <p:sldId id="281" r:id="rId4"/>
    <p:sldId id="282" r:id="rId5"/>
    <p:sldId id="283" r:id="rId6"/>
    <p:sldId id="284" r:id="rId7"/>
    <p:sldId id="285" r:id="rId8"/>
    <p:sldId id="286" r:id="rId9"/>
    <p:sldId id="287" r:id="rId10"/>
    <p:sldId id="288" r:id="rId11"/>
    <p:sldId id="290" r:id="rId12"/>
    <p:sldId id="289" r:id="rId13"/>
    <p:sldId id="292" r:id="rId14"/>
    <p:sldId id="293" r:id="rId15"/>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galloway2715@gmail.com" initials="m" lastIdx="1" clrIdx="0">
    <p:extLst>
      <p:ext uri="{19B8F6BF-5375-455C-9EA6-DF929625EA0E}">
        <p15:presenceInfo xmlns:p15="http://schemas.microsoft.com/office/powerpoint/2012/main" userId="dc0b1c28089faa8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E922C76-435A-6335-2AF2-B714F2F92679}"/>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2A02C119-F94F-D0AF-7996-AB4E881F196E}"/>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9/4/2022 pm</a:t>
            </a:r>
          </a:p>
        </p:txBody>
      </p:sp>
      <p:sp>
        <p:nvSpPr>
          <p:cNvPr id="4" name="Footer Placeholder 3">
            <a:extLst>
              <a:ext uri="{FF2B5EF4-FFF2-40B4-BE49-F238E27FC236}">
                <a16:creationId xmlns:a16="http://schemas.microsoft.com/office/drawing/2014/main" id="{60331E9D-434C-8B1B-6026-7A4647CE8B73}"/>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091803E1-D79D-9D1F-86B2-0F46F7F7BAF3}"/>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85FFDFD3-6064-4571-9959-8AD02E7F3727}"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02687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9/4/2022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2EB8B4BC-97AD-488D-951A-6975D7D0E482}" type="slidenum">
              <a:rPr lang="en-US" smtClean="0"/>
              <a:t>‹#›</a:t>
            </a:fld>
            <a:endParaRPr lang="en-US"/>
          </a:p>
        </p:txBody>
      </p:sp>
    </p:spTree>
    <p:extLst>
      <p:ext uri="{BB962C8B-B14F-4D97-AF65-F5344CB8AC3E}">
        <p14:creationId xmlns:p14="http://schemas.microsoft.com/office/powerpoint/2010/main" val="277115418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662251"/>
            <a:ext cx="7802880" cy="4158853"/>
          </a:xfrm>
        </p:spPr>
        <p:txBody>
          <a:bodyPr/>
          <a:lstStyle/>
          <a:p>
            <a:r>
              <a:rPr lang="en-US" sz="1300" b="1" dirty="0"/>
              <a:t>Philippians 4:8-9 NKJV </a:t>
            </a:r>
          </a:p>
          <a:p>
            <a:r>
              <a:rPr lang="en-US" sz="1300" b="1" dirty="0"/>
              <a:t>8</a:t>
            </a:r>
            <a:r>
              <a:rPr lang="en-US" sz="1300" dirty="0"/>
              <a:t> Finally, brethren, whatever things are </a:t>
            </a:r>
            <a:r>
              <a:rPr lang="en-US" sz="1300" b="1" dirty="0"/>
              <a:t>true, </a:t>
            </a:r>
            <a:r>
              <a:rPr lang="en-US" sz="1300" dirty="0"/>
              <a:t>whatever things are </a:t>
            </a:r>
            <a:r>
              <a:rPr lang="en-US" sz="1300" b="1" dirty="0"/>
              <a:t>noble</a:t>
            </a:r>
            <a:r>
              <a:rPr lang="en-US" sz="1300" dirty="0"/>
              <a:t>, whatever things are </a:t>
            </a:r>
            <a:r>
              <a:rPr lang="en-US" sz="1300" b="1" dirty="0"/>
              <a:t>just</a:t>
            </a:r>
            <a:r>
              <a:rPr lang="en-US" sz="1300" dirty="0"/>
              <a:t>, whatever things are </a:t>
            </a:r>
            <a:r>
              <a:rPr lang="en-US" sz="1300" b="1" dirty="0"/>
              <a:t>pure</a:t>
            </a:r>
            <a:r>
              <a:rPr lang="en-US" sz="1300" dirty="0"/>
              <a:t>, whatever things are </a:t>
            </a:r>
            <a:r>
              <a:rPr lang="en-US" sz="1300" b="1" dirty="0"/>
              <a:t>lovely</a:t>
            </a:r>
            <a:r>
              <a:rPr lang="en-US" sz="1300" dirty="0"/>
              <a:t>, whatever things are of </a:t>
            </a:r>
            <a:r>
              <a:rPr lang="en-US" sz="1300" b="1" dirty="0"/>
              <a:t>good report</a:t>
            </a:r>
            <a:r>
              <a:rPr lang="en-US" sz="1300" dirty="0"/>
              <a:t>, if there is any </a:t>
            </a:r>
            <a:r>
              <a:rPr lang="en-US" sz="1300" b="1" dirty="0"/>
              <a:t>virtue</a:t>
            </a:r>
            <a:r>
              <a:rPr lang="en-US" sz="1300" dirty="0"/>
              <a:t> and if there is anything </a:t>
            </a:r>
            <a:r>
              <a:rPr lang="en-US" sz="1300" b="1" dirty="0"/>
              <a:t>praiseworthy</a:t>
            </a:r>
            <a:r>
              <a:rPr lang="en-US" sz="1300" dirty="0"/>
              <a:t>--</a:t>
            </a:r>
            <a:r>
              <a:rPr lang="en-US" sz="1300" u="sng" dirty="0"/>
              <a:t>meditate on these things</a:t>
            </a:r>
            <a:r>
              <a:rPr lang="en-US" sz="1300" dirty="0"/>
              <a:t>. </a:t>
            </a:r>
            <a:r>
              <a:rPr lang="en-US" sz="1300" b="1" dirty="0"/>
              <a:t>9</a:t>
            </a:r>
            <a:r>
              <a:rPr lang="en-US" sz="1300" dirty="0"/>
              <a:t> The things which you learned and received and heard and saw in me, these do, and </a:t>
            </a:r>
            <a:r>
              <a:rPr lang="en-US" sz="1300" b="1" dirty="0"/>
              <a:t>the God of peace </a:t>
            </a:r>
            <a:r>
              <a:rPr lang="en-US" sz="1300" dirty="0"/>
              <a:t>will be with you.</a:t>
            </a:r>
          </a:p>
          <a:p>
            <a:endParaRPr lang="en-US" sz="1300" dirty="0"/>
          </a:p>
        </p:txBody>
      </p:sp>
      <p:sp>
        <p:nvSpPr>
          <p:cNvPr id="4" name="Slide Number Placeholder 3"/>
          <p:cNvSpPr>
            <a:spLocks noGrp="1"/>
          </p:cNvSpPr>
          <p:nvPr>
            <p:ph type="sldNum" sz="quarter" idx="5"/>
          </p:nvPr>
        </p:nvSpPr>
        <p:spPr/>
        <p:txBody>
          <a:bodyPr/>
          <a:lstStyle/>
          <a:p>
            <a:pPr defTabSz="483288">
              <a:defRPr/>
            </a:pPr>
            <a:fld id="{CDAAE1FE-786B-4B83-86A4-F53D629261B4}" type="slidenum">
              <a:rPr lang="en-US">
                <a:solidFill>
                  <a:prstClr val="black"/>
                </a:solidFill>
                <a:latin typeface="Calibri" panose="020F0502020204030204"/>
              </a:rPr>
              <a:pPr defTabSz="483288">
                <a:defRPr/>
              </a:pPr>
              <a:t>2</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62F3FB75-B66A-48D1-B590-A03FE9F0204B}"/>
              </a:ext>
            </a:extLst>
          </p:cNvPr>
          <p:cNvSpPr>
            <a:spLocks noGrp="1"/>
          </p:cNvSpPr>
          <p:nvPr>
            <p:ph type="dt" idx="1"/>
          </p:nvPr>
        </p:nvSpPr>
        <p:spPr/>
        <p:txBody>
          <a:bodyPr/>
          <a:lstStyle/>
          <a:p>
            <a:pPr defTabSz="483288">
              <a:defRPr/>
            </a:pPr>
            <a:r>
              <a:rPr lang="en-US">
                <a:solidFill>
                  <a:prstClr val="black"/>
                </a:solidFill>
                <a:latin typeface="Calibri" panose="020F0502020204030204"/>
              </a:rPr>
              <a:t>9/4/2022 pm</a:t>
            </a:r>
            <a:endParaRPr lang="en-US" dirty="0">
              <a:solidFill>
                <a:prstClr val="black"/>
              </a:solidFill>
              <a:latin typeface="Calibri" panose="020F0502020204030204"/>
            </a:endParaRPr>
          </a:p>
        </p:txBody>
      </p:sp>
      <p:sp>
        <p:nvSpPr>
          <p:cNvPr id="6" name="Footer Placeholder 5">
            <a:extLst>
              <a:ext uri="{FF2B5EF4-FFF2-40B4-BE49-F238E27FC236}">
                <a16:creationId xmlns:a16="http://schemas.microsoft.com/office/drawing/2014/main" id="{B408063B-E5F1-47DC-1108-AFAFFA1C2380}"/>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30833611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662250"/>
            <a:ext cx="7802880" cy="5419009"/>
          </a:xfrm>
        </p:spPr>
        <p:txBody>
          <a:bodyPr/>
          <a:lstStyle/>
          <a:p>
            <a:pPr defTabSz="1021768">
              <a:defRPr/>
            </a:pPr>
            <a:r>
              <a:rPr lang="en-US" sz="1300" b="1" dirty="0"/>
              <a:t>Philippians 4:8-9 NKJV </a:t>
            </a:r>
            <a:r>
              <a:rPr lang="en-US" sz="1300" dirty="0"/>
              <a:t>8 Finally, brethren, whatever things are </a:t>
            </a:r>
            <a:r>
              <a:rPr lang="en-US" sz="1300" u="sng" dirty="0"/>
              <a:t>true</a:t>
            </a:r>
            <a:r>
              <a:rPr lang="en-US" sz="1300" dirty="0"/>
              <a:t>, whatever things are </a:t>
            </a:r>
            <a:r>
              <a:rPr lang="en-US" sz="1300" u="sng" dirty="0"/>
              <a:t>noble</a:t>
            </a:r>
            <a:r>
              <a:rPr lang="en-US" sz="1300" dirty="0"/>
              <a:t>, whatever things are just, whatever things are </a:t>
            </a:r>
            <a:r>
              <a:rPr lang="en-US" sz="1300" u="sng" dirty="0"/>
              <a:t>pure</a:t>
            </a:r>
            <a:r>
              <a:rPr lang="en-US" sz="1300" dirty="0"/>
              <a:t>, whatever things are </a:t>
            </a:r>
            <a:r>
              <a:rPr lang="en-US" sz="1300" u="sng" dirty="0"/>
              <a:t>lovely</a:t>
            </a:r>
            <a:r>
              <a:rPr lang="en-US" sz="1300" dirty="0"/>
              <a:t>, </a:t>
            </a:r>
            <a:r>
              <a:rPr lang="en-US" sz="1300" b="1" dirty="0"/>
              <a:t>whatever things are </a:t>
            </a:r>
            <a:r>
              <a:rPr lang="en-US" sz="1300" b="1" u="sng" dirty="0"/>
              <a:t>of good report</a:t>
            </a:r>
            <a:r>
              <a:rPr lang="en-US" sz="1300" dirty="0"/>
              <a:t>, if there is any </a:t>
            </a:r>
            <a:r>
              <a:rPr lang="en-US" sz="1300" u="sng" dirty="0"/>
              <a:t>virtue</a:t>
            </a:r>
            <a:r>
              <a:rPr lang="en-US" sz="1300" dirty="0"/>
              <a:t> and if there is anything </a:t>
            </a:r>
            <a:r>
              <a:rPr lang="en-US" sz="1300" u="sng" dirty="0"/>
              <a:t>praiseworthy</a:t>
            </a:r>
            <a:r>
              <a:rPr lang="en-US" sz="1300" dirty="0"/>
              <a:t>--</a:t>
            </a:r>
            <a:r>
              <a:rPr lang="en-US" sz="1300" u="sng" dirty="0"/>
              <a:t>meditate on these things</a:t>
            </a:r>
            <a:r>
              <a:rPr lang="en-US" sz="1300" dirty="0"/>
              <a:t>. 9 The things which you learned and received and heard and saw in me, these do, and the God of peace will be with you.</a:t>
            </a:r>
          </a:p>
          <a:p>
            <a:pPr algn="l"/>
            <a:endParaRPr lang="en-US" sz="1300" b="1" dirty="0"/>
          </a:p>
          <a:p>
            <a:pPr algn="l"/>
            <a:r>
              <a:rPr lang="en-US" sz="1300" b="1" dirty="0"/>
              <a:t>2 Peter 1:1-11 NKJV</a:t>
            </a:r>
            <a:r>
              <a:rPr lang="en-US" sz="1300" dirty="0"/>
              <a:t> 1 Simon Peter, a bondservant and apostle of Jesus Christ, To those who have obtained like precious faith with us by the righteousness of our God and Savior Jesus Christ: 2 Grace and peace be multiplied to you in the knowledge of God and of Jesus our Lord, 3 as His divine power has given to us all things that pertain to life and godliness, through the knowledge of Him who called us by glory and virtue, 4 by which have been given to us exceedingly great and precious promises, that through these you may be partakers of the divine nature, having escaped the corruption that is in the world through lust. 5 But also for this very reason, </a:t>
            </a:r>
            <a:r>
              <a:rPr lang="en-US" sz="1300" b="1" dirty="0"/>
              <a:t>giving all diligence</a:t>
            </a:r>
            <a:r>
              <a:rPr lang="en-US" sz="1300" dirty="0"/>
              <a:t>, </a:t>
            </a:r>
            <a:r>
              <a:rPr lang="en-US" sz="1300" b="1" dirty="0"/>
              <a:t>add to your faith virtue</a:t>
            </a:r>
            <a:r>
              <a:rPr lang="en-US" sz="1300" dirty="0"/>
              <a:t>, to virtue </a:t>
            </a:r>
            <a:r>
              <a:rPr lang="en-US" sz="1300" b="1" dirty="0"/>
              <a:t>knowledge</a:t>
            </a:r>
            <a:r>
              <a:rPr lang="en-US" sz="1300" dirty="0"/>
              <a:t>, 6 to knowledge </a:t>
            </a:r>
            <a:r>
              <a:rPr lang="en-US" sz="1300" b="1" dirty="0"/>
              <a:t>self-control</a:t>
            </a:r>
            <a:r>
              <a:rPr lang="en-US" sz="1300" dirty="0"/>
              <a:t>, to self-control </a:t>
            </a:r>
            <a:r>
              <a:rPr lang="en-US" sz="1300" b="1" dirty="0"/>
              <a:t>perseverance</a:t>
            </a:r>
            <a:r>
              <a:rPr lang="en-US" sz="1300" dirty="0"/>
              <a:t>, to perseverance </a:t>
            </a:r>
            <a:r>
              <a:rPr lang="en-US" sz="1300" b="1" dirty="0"/>
              <a:t>godliness</a:t>
            </a:r>
            <a:r>
              <a:rPr lang="en-US" sz="1300" dirty="0"/>
              <a:t>, 7 to godliness </a:t>
            </a:r>
            <a:r>
              <a:rPr lang="en-US" sz="1300" b="1" dirty="0"/>
              <a:t>brotherly kindness, </a:t>
            </a:r>
            <a:r>
              <a:rPr lang="en-US" sz="1300" dirty="0"/>
              <a:t>and to brotherly kindness </a:t>
            </a:r>
            <a:r>
              <a:rPr lang="en-US" sz="1300" b="1" dirty="0"/>
              <a:t>love</a:t>
            </a:r>
            <a:r>
              <a:rPr lang="en-US" sz="1300" dirty="0"/>
              <a:t>. 8 For if these things are yours and abound, you will be neither barren nor unfruitful in the knowledge of our Lord Jesus Christ. 9 For he who lacks these things is shortsighted, even to blindness, and has forgotten that he was cleansed from his old sins. 10 Therefore, brethren, be even more diligent to make your call and election sure, for if you do these things you will never stumble; 11 for so an entrance will be supplied to you abundantly into the everlasting kingdom of our Lord and Savior Jesus Christ.</a:t>
            </a:r>
          </a:p>
          <a:p>
            <a:pPr algn="l"/>
            <a:endParaRPr lang="en-US" sz="1300" dirty="0">
              <a:solidFill>
                <a:srgbClr val="000000"/>
              </a:solidFill>
              <a:latin typeface="TimesNewRoman"/>
            </a:endParaRPr>
          </a:p>
        </p:txBody>
      </p:sp>
      <p:sp>
        <p:nvSpPr>
          <p:cNvPr id="4" name="Slide Number Placeholder 3"/>
          <p:cNvSpPr>
            <a:spLocks noGrp="1"/>
          </p:cNvSpPr>
          <p:nvPr>
            <p:ph type="sldNum" sz="quarter" idx="5"/>
          </p:nvPr>
        </p:nvSpPr>
        <p:spPr/>
        <p:txBody>
          <a:bodyPr/>
          <a:lstStyle/>
          <a:p>
            <a:fld id="{CDAAE1FE-786B-4B83-86A4-F53D629261B4}" type="slidenum">
              <a:rPr lang="en-US" smtClean="0"/>
              <a:t>11</a:t>
            </a:fld>
            <a:endParaRPr lang="en-US" dirty="0"/>
          </a:p>
        </p:txBody>
      </p:sp>
      <p:sp>
        <p:nvSpPr>
          <p:cNvPr id="5" name="Date Placeholder 4">
            <a:extLst>
              <a:ext uri="{FF2B5EF4-FFF2-40B4-BE49-F238E27FC236}">
                <a16:creationId xmlns:a16="http://schemas.microsoft.com/office/drawing/2014/main" id="{9FBE7909-F701-4F0D-A340-D9D15382DC3B}"/>
              </a:ext>
            </a:extLst>
          </p:cNvPr>
          <p:cNvSpPr>
            <a:spLocks noGrp="1"/>
          </p:cNvSpPr>
          <p:nvPr>
            <p:ph type="dt" idx="1"/>
          </p:nvPr>
        </p:nvSpPr>
        <p:spPr/>
        <p:txBody>
          <a:bodyPr/>
          <a:lstStyle/>
          <a:p>
            <a:r>
              <a:rPr lang="en-US"/>
              <a:t>9/4/2022 pm</a:t>
            </a:r>
            <a:endParaRPr lang="en-US" dirty="0"/>
          </a:p>
        </p:txBody>
      </p:sp>
      <p:sp>
        <p:nvSpPr>
          <p:cNvPr id="6" name="Footer Placeholder 5">
            <a:extLst>
              <a:ext uri="{FF2B5EF4-FFF2-40B4-BE49-F238E27FC236}">
                <a16:creationId xmlns:a16="http://schemas.microsoft.com/office/drawing/2014/main" id="{248AE208-F4A2-5DD7-C923-40EA75E23F14}"/>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37915712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662250"/>
            <a:ext cx="7801074" cy="5419009"/>
          </a:xfrm>
        </p:spPr>
        <p:txBody>
          <a:bodyPr/>
          <a:lstStyle/>
          <a:p>
            <a:pPr defTabSz="1021768">
              <a:defRPr/>
            </a:pPr>
            <a:r>
              <a:rPr lang="en-US" b="1" dirty="0"/>
              <a:t>Philippians 4:8-9 NKJV 8 Finally, brethren, whatever things are </a:t>
            </a:r>
            <a:r>
              <a:rPr lang="en-US" b="1" u="sng" dirty="0"/>
              <a:t>true</a:t>
            </a:r>
            <a:r>
              <a:rPr lang="en-US" b="1" dirty="0"/>
              <a:t>, whatever things are noble, whatever things are just, whatever things are </a:t>
            </a:r>
            <a:r>
              <a:rPr lang="en-US" b="1" u="sng" dirty="0"/>
              <a:t>pure</a:t>
            </a:r>
            <a:r>
              <a:rPr lang="en-US" b="1" dirty="0"/>
              <a:t>, whatever things are </a:t>
            </a:r>
            <a:r>
              <a:rPr lang="en-US" b="1" u="sng" dirty="0"/>
              <a:t>lovely</a:t>
            </a:r>
            <a:r>
              <a:rPr lang="en-US" b="1" dirty="0"/>
              <a:t>, whatever things are </a:t>
            </a:r>
            <a:r>
              <a:rPr lang="en-US" b="1" u="sng" dirty="0"/>
              <a:t>of good report</a:t>
            </a:r>
            <a:r>
              <a:rPr lang="en-US" b="1" dirty="0"/>
              <a:t>, if there is any </a:t>
            </a:r>
            <a:r>
              <a:rPr lang="en-US" b="1" u="sng" dirty="0"/>
              <a:t>virtue</a:t>
            </a:r>
            <a:r>
              <a:rPr lang="en-US" b="1" dirty="0"/>
              <a:t> and if there is anything </a:t>
            </a:r>
            <a:r>
              <a:rPr lang="en-US" b="1" u="sng" dirty="0"/>
              <a:t>praiseworthy</a:t>
            </a:r>
            <a:r>
              <a:rPr lang="en-US" b="1" dirty="0"/>
              <a:t>--</a:t>
            </a:r>
            <a:r>
              <a:rPr lang="en-US" b="1" u="sng" dirty="0"/>
              <a:t>meditate on these things</a:t>
            </a:r>
            <a:r>
              <a:rPr lang="en-US" b="1" dirty="0"/>
              <a:t>. 9 The things which you learned and received and heard and saw in me, these do, and the God of peace will be with you.</a:t>
            </a:r>
          </a:p>
          <a:p>
            <a:pPr algn="l"/>
            <a:endParaRPr lang="en-US" b="1" dirty="0"/>
          </a:p>
        </p:txBody>
      </p:sp>
      <p:sp>
        <p:nvSpPr>
          <p:cNvPr id="4" name="Slide Number Placeholder 3"/>
          <p:cNvSpPr>
            <a:spLocks noGrp="1"/>
          </p:cNvSpPr>
          <p:nvPr>
            <p:ph type="sldNum" sz="quarter" idx="5"/>
          </p:nvPr>
        </p:nvSpPr>
        <p:spPr/>
        <p:txBody>
          <a:bodyPr/>
          <a:lstStyle/>
          <a:p>
            <a:fld id="{CDAAE1FE-786B-4B83-86A4-F53D629261B4}" type="slidenum">
              <a:rPr lang="en-US" smtClean="0"/>
              <a:t>12</a:t>
            </a:fld>
            <a:endParaRPr lang="en-US" dirty="0"/>
          </a:p>
        </p:txBody>
      </p:sp>
      <p:sp>
        <p:nvSpPr>
          <p:cNvPr id="5" name="Date Placeholder 4">
            <a:extLst>
              <a:ext uri="{FF2B5EF4-FFF2-40B4-BE49-F238E27FC236}">
                <a16:creationId xmlns:a16="http://schemas.microsoft.com/office/drawing/2014/main" id="{7607CD3A-6A62-40B6-AC3A-7A7D2342C3DE}"/>
              </a:ext>
            </a:extLst>
          </p:cNvPr>
          <p:cNvSpPr>
            <a:spLocks noGrp="1"/>
          </p:cNvSpPr>
          <p:nvPr>
            <p:ph type="dt" idx="1"/>
          </p:nvPr>
        </p:nvSpPr>
        <p:spPr/>
        <p:txBody>
          <a:bodyPr/>
          <a:lstStyle/>
          <a:p>
            <a:r>
              <a:rPr lang="en-US"/>
              <a:t>9/4/2022 pm</a:t>
            </a:r>
            <a:endParaRPr lang="en-US" dirty="0"/>
          </a:p>
        </p:txBody>
      </p:sp>
      <p:sp>
        <p:nvSpPr>
          <p:cNvPr id="6" name="Footer Placeholder 5">
            <a:extLst>
              <a:ext uri="{FF2B5EF4-FFF2-40B4-BE49-F238E27FC236}">
                <a16:creationId xmlns:a16="http://schemas.microsoft.com/office/drawing/2014/main" id="{FA2508B1-54E2-8BDD-8BE9-4E1F189EF75C}"/>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491308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662250"/>
            <a:ext cx="7801074" cy="5419009"/>
          </a:xfrm>
        </p:spPr>
        <p:txBody>
          <a:bodyPr/>
          <a:lstStyle/>
          <a:p>
            <a:pPr defTabSz="1021768">
              <a:defRPr/>
            </a:pPr>
            <a:r>
              <a:rPr lang="en-US" sz="1100" b="1" dirty="0">
                <a:solidFill>
                  <a:srgbClr val="000000"/>
                </a:solidFill>
              </a:rPr>
              <a:t>Philippians 4:8-9 NKJV </a:t>
            </a:r>
            <a:r>
              <a:rPr lang="en-US" sz="1100" dirty="0">
                <a:solidFill>
                  <a:srgbClr val="000000"/>
                </a:solidFill>
              </a:rPr>
              <a:t>8 Finally, brethren, whatever things are </a:t>
            </a:r>
            <a:r>
              <a:rPr lang="en-US" sz="1100" b="1" u="sng" dirty="0">
                <a:solidFill>
                  <a:srgbClr val="000000"/>
                </a:solidFill>
              </a:rPr>
              <a:t>true</a:t>
            </a:r>
            <a:r>
              <a:rPr lang="en-US" sz="1100" dirty="0">
                <a:solidFill>
                  <a:srgbClr val="000000"/>
                </a:solidFill>
              </a:rPr>
              <a:t>, whatever things are </a:t>
            </a:r>
            <a:r>
              <a:rPr lang="en-US" sz="1100" b="1" u="sng" dirty="0">
                <a:solidFill>
                  <a:srgbClr val="000000"/>
                </a:solidFill>
              </a:rPr>
              <a:t>noble</a:t>
            </a:r>
            <a:r>
              <a:rPr lang="en-US" sz="1100" dirty="0">
                <a:solidFill>
                  <a:srgbClr val="000000"/>
                </a:solidFill>
              </a:rPr>
              <a:t>, whatever things are </a:t>
            </a:r>
            <a:r>
              <a:rPr lang="en-US" sz="1100" b="1" dirty="0">
                <a:solidFill>
                  <a:srgbClr val="000000"/>
                </a:solidFill>
              </a:rPr>
              <a:t>just</a:t>
            </a:r>
            <a:r>
              <a:rPr lang="en-US" sz="1100" dirty="0">
                <a:solidFill>
                  <a:srgbClr val="000000"/>
                </a:solidFill>
              </a:rPr>
              <a:t>, whatever things are </a:t>
            </a:r>
            <a:r>
              <a:rPr lang="en-US" sz="1100" b="1" u="sng" dirty="0">
                <a:solidFill>
                  <a:srgbClr val="000000"/>
                </a:solidFill>
              </a:rPr>
              <a:t>pure</a:t>
            </a:r>
            <a:r>
              <a:rPr lang="en-US" sz="1100" dirty="0">
                <a:solidFill>
                  <a:srgbClr val="000000"/>
                </a:solidFill>
              </a:rPr>
              <a:t>, whatever things are </a:t>
            </a:r>
            <a:r>
              <a:rPr lang="en-US" sz="1100" u="sng" dirty="0">
                <a:solidFill>
                  <a:srgbClr val="000000"/>
                </a:solidFill>
              </a:rPr>
              <a:t>l</a:t>
            </a:r>
            <a:r>
              <a:rPr lang="en-US" sz="1100" b="1" u="sng" dirty="0">
                <a:solidFill>
                  <a:srgbClr val="000000"/>
                </a:solidFill>
              </a:rPr>
              <a:t>ovely</a:t>
            </a:r>
            <a:r>
              <a:rPr lang="en-US" sz="1100" dirty="0">
                <a:solidFill>
                  <a:srgbClr val="000000"/>
                </a:solidFill>
              </a:rPr>
              <a:t>, whatever things are </a:t>
            </a:r>
            <a:r>
              <a:rPr lang="en-US" sz="1100" b="1" u="sng" dirty="0">
                <a:solidFill>
                  <a:srgbClr val="000000"/>
                </a:solidFill>
              </a:rPr>
              <a:t>of good report</a:t>
            </a:r>
            <a:r>
              <a:rPr lang="en-US" sz="1100" dirty="0">
                <a:solidFill>
                  <a:srgbClr val="000000"/>
                </a:solidFill>
              </a:rPr>
              <a:t>, if there is any </a:t>
            </a:r>
            <a:r>
              <a:rPr lang="en-US" sz="1100" b="1" u="sng" dirty="0">
                <a:solidFill>
                  <a:srgbClr val="000000"/>
                </a:solidFill>
              </a:rPr>
              <a:t>virtue</a:t>
            </a:r>
            <a:r>
              <a:rPr lang="en-US" sz="1100" dirty="0">
                <a:solidFill>
                  <a:srgbClr val="000000"/>
                </a:solidFill>
              </a:rPr>
              <a:t> and if there is anything </a:t>
            </a:r>
            <a:r>
              <a:rPr lang="en-US" sz="1100" b="1" u="sng" dirty="0">
                <a:solidFill>
                  <a:srgbClr val="000000"/>
                </a:solidFill>
              </a:rPr>
              <a:t>praiseworthy</a:t>
            </a:r>
            <a:r>
              <a:rPr lang="en-US" sz="1100" dirty="0">
                <a:solidFill>
                  <a:srgbClr val="000000"/>
                </a:solidFill>
              </a:rPr>
              <a:t>--</a:t>
            </a:r>
            <a:r>
              <a:rPr lang="en-US" sz="1100" b="1" u="sng" dirty="0">
                <a:solidFill>
                  <a:srgbClr val="000000"/>
                </a:solidFill>
              </a:rPr>
              <a:t>meditate on these things</a:t>
            </a:r>
            <a:r>
              <a:rPr lang="en-US" sz="1100" dirty="0">
                <a:solidFill>
                  <a:srgbClr val="000000"/>
                </a:solidFill>
              </a:rPr>
              <a:t>. 9 The things which you learned and received and heard and saw in me, these do, and the God of peace will be with you.</a:t>
            </a:r>
          </a:p>
          <a:p>
            <a:pPr algn="l"/>
            <a:endParaRPr lang="en-US" sz="1100" b="1" dirty="0">
              <a:solidFill>
                <a:srgbClr val="000000"/>
              </a:solidFill>
            </a:endParaRPr>
          </a:p>
        </p:txBody>
      </p:sp>
      <p:sp>
        <p:nvSpPr>
          <p:cNvPr id="4" name="Slide Number Placeholder 3"/>
          <p:cNvSpPr>
            <a:spLocks noGrp="1"/>
          </p:cNvSpPr>
          <p:nvPr>
            <p:ph type="sldNum" sz="quarter" idx="5"/>
          </p:nvPr>
        </p:nvSpPr>
        <p:spPr/>
        <p:txBody>
          <a:bodyPr/>
          <a:lstStyle/>
          <a:p>
            <a:fld id="{CDAAE1FE-786B-4B83-86A4-F53D629261B4}" type="slidenum">
              <a:rPr lang="en-US" smtClean="0"/>
              <a:t>13</a:t>
            </a:fld>
            <a:endParaRPr lang="en-US" dirty="0"/>
          </a:p>
        </p:txBody>
      </p:sp>
      <p:sp>
        <p:nvSpPr>
          <p:cNvPr id="5" name="Date Placeholder 4">
            <a:extLst>
              <a:ext uri="{FF2B5EF4-FFF2-40B4-BE49-F238E27FC236}">
                <a16:creationId xmlns:a16="http://schemas.microsoft.com/office/drawing/2014/main" id="{5CC33CE0-62CC-4996-B4B8-9DC82B78DCD6}"/>
              </a:ext>
            </a:extLst>
          </p:cNvPr>
          <p:cNvSpPr>
            <a:spLocks noGrp="1"/>
          </p:cNvSpPr>
          <p:nvPr>
            <p:ph type="dt" idx="1"/>
          </p:nvPr>
        </p:nvSpPr>
        <p:spPr/>
        <p:txBody>
          <a:bodyPr/>
          <a:lstStyle/>
          <a:p>
            <a:r>
              <a:rPr lang="en-US"/>
              <a:t>9/4/2022 pm</a:t>
            </a:r>
            <a:endParaRPr lang="en-US" dirty="0"/>
          </a:p>
        </p:txBody>
      </p:sp>
      <p:sp>
        <p:nvSpPr>
          <p:cNvPr id="6" name="Footer Placeholder 5">
            <a:extLst>
              <a:ext uri="{FF2B5EF4-FFF2-40B4-BE49-F238E27FC236}">
                <a16:creationId xmlns:a16="http://schemas.microsoft.com/office/drawing/2014/main" id="{397D60AA-9BD3-950B-BF7F-AF2F7BAA682F}"/>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1751748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662251"/>
            <a:ext cx="7802880" cy="4158853"/>
          </a:xfrm>
        </p:spPr>
        <p:txBody>
          <a:bodyPr/>
          <a:lstStyle/>
          <a:p>
            <a:r>
              <a:rPr lang="en-US" sz="1300" b="1" dirty="0"/>
              <a:t>Philippians 4:8-9 NKJV </a:t>
            </a:r>
          </a:p>
          <a:p>
            <a:r>
              <a:rPr lang="en-US" sz="1300" b="1" dirty="0"/>
              <a:t>8</a:t>
            </a:r>
            <a:r>
              <a:rPr lang="en-US" sz="1300" dirty="0"/>
              <a:t> Finally, brethren, whatever things are </a:t>
            </a:r>
            <a:r>
              <a:rPr lang="en-US" sz="1300" b="1" dirty="0"/>
              <a:t>true, </a:t>
            </a:r>
            <a:r>
              <a:rPr lang="en-US" sz="1300" dirty="0"/>
              <a:t>whatever things are </a:t>
            </a:r>
            <a:r>
              <a:rPr lang="en-US" sz="1300" b="1" dirty="0"/>
              <a:t>noble</a:t>
            </a:r>
            <a:r>
              <a:rPr lang="en-US" sz="1300" dirty="0"/>
              <a:t>, whatever things are </a:t>
            </a:r>
            <a:r>
              <a:rPr lang="en-US" sz="1300" b="1" dirty="0"/>
              <a:t>just</a:t>
            </a:r>
            <a:r>
              <a:rPr lang="en-US" sz="1300" dirty="0"/>
              <a:t>, whatever things are </a:t>
            </a:r>
            <a:r>
              <a:rPr lang="en-US" sz="1300" b="1" dirty="0"/>
              <a:t>pure</a:t>
            </a:r>
            <a:r>
              <a:rPr lang="en-US" sz="1300" dirty="0"/>
              <a:t>, whatever things are </a:t>
            </a:r>
            <a:r>
              <a:rPr lang="en-US" sz="1300" b="1" dirty="0"/>
              <a:t>lovely</a:t>
            </a:r>
            <a:r>
              <a:rPr lang="en-US" sz="1300" dirty="0"/>
              <a:t>, whatever things are of </a:t>
            </a:r>
            <a:r>
              <a:rPr lang="en-US" sz="1300" b="1" dirty="0"/>
              <a:t>good report</a:t>
            </a:r>
            <a:r>
              <a:rPr lang="en-US" sz="1300" dirty="0"/>
              <a:t>, if there is any </a:t>
            </a:r>
            <a:r>
              <a:rPr lang="en-US" sz="1300" b="1" dirty="0"/>
              <a:t>virtue</a:t>
            </a:r>
            <a:r>
              <a:rPr lang="en-US" sz="1300" dirty="0"/>
              <a:t> and if there is anything </a:t>
            </a:r>
            <a:r>
              <a:rPr lang="en-US" sz="1300" b="1" dirty="0"/>
              <a:t>praiseworthy</a:t>
            </a:r>
            <a:r>
              <a:rPr lang="en-US" sz="1300" dirty="0"/>
              <a:t>--</a:t>
            </a:r>
            <a:r>
              <a:rPr lang="en-US" sz="1300" u="sng" dirty="0"/>
              <a:t>meditate on these things</a:t>
            </a:r>
            <a:r>
              <a:rPr lang="en-US" sz="1300" dirty="0"/>
              <a:t>. </a:t>
            </a:r>
            <a:r>
              <a:rPr lang="en-US" sz="1300" b="1" dirty="0"/>
              <a:t>9</a:t>
            </a:r>
            <a:r>
              <a:rPr lang="en-US" sz="1300" dirty="0"/>
              <a:t> The things which you learned and received and heard and saw in me, these do, and </a:t>
            </a:r>
            <a:r>
              <a:rPr lang="en-US" sz="1300" b="1" dirty="0"/>
              <a:t>the God of peace </a:t>
            </a:r>
            <a:r>
              <a:rPr lang="en-US" sz="1300" dirty="0"/>
              <a:t>will be with you.</a:t>
            </a:r>
          </a:p>
          <a:p>
            <a:endParaRPr lang="en-US" sz="1300" dirty="0"/>
          </a:p>
        </p:txBody>
      </p:sp>
      <p:sp>
        <p:nvSpPr>
          <p:cNvPr id="4" name="Slide Number Placeholder 3"/>
          <p:cNvSpPr>
            <a:spLocks noGrp="1"/>
          </p:cNvSpPr>
          <p:nvPr>
            <p:ph type="sldNum" sz="quarter" idx="5"/>
          </p:nvPr>
        </p:nvSpPr>
        <p:spPr/>
        <p:txBody>
          <a:bodyPr/>
          <a:lstStyle/>
          <a:p>
            <a:fld id="{CDAAE1FE-786B-4B83-86A4-F53D629261B4}" type="slidenum">
              <a:rPr lang="en-US" smtClean="0"/>
              <a:t>14</a:t>
            </a:fld>
            <a:endParaRPr lang="en-US" dirty="0"/>
          </a:p>
        </p:txBody>
      </p:sp>
      <p:sp>
        <p:nvSpPr>
          <p:cNvPr id="5" name="Date Placeholder 4">
            <a:extLst>
              <a:ext uri="{FF2B5EF4-FFF2-40B4-BE49-F238E27FC236}">
                <a16:creationId xmlns:a16="http://schemas.microsoft.com/office/drawing/2014/main" id="{62F3FB75-B66A-48D1-B590-A03FE9F0204B}"/>
              </a:ext>
            </a:extLst>
          </p:cNvPr>
          <p:cNvSpPr>
            <a:spLocks noGrp="1"/>
          </p:cNvSpPr>
          <p:nvPr>
            <p:ph type="dt" idx="1"/>
          </p:nvPr>
        </p:nvSpPr>
        <p:spPr/>
        <p:txBody>
          <a:bodyPr/>
          <a:lstStyle/>
          <a:p>
            <a:r>
              <a:rPr lang="en-US"/>
              <a:t>9/4/2022 pm</a:t>
            </a:r>
            <a:endParaRPr lang="en-US" dirty="0"/>
          </a:p>
        </p:txBody>
      </p:sp>
      <p:sp>
        <p:nvSpPr>
          <p:cNvPr id="6" name="Footer Placeholder 5">
            <a:extLst>
              <a:ext uri="{FF2B5EF4-FFF2-40B4-BE49-F238E27FC236}">
                <a16:creationId xmlns:a16="http://schemas.microsoft.com/office/drawing/2014/main" id="{4F43FF71-DC1B-60A3-6D90-8759F34CF13B}"/>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1429372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662250"/>
            <a:ext cx="7802880" cy="5419009"/>
          </a:xfrm>
        </p:spPr>
        <p:txBody>
          <a:bodyPr/>
          <a:lstStyle/>
          <a:p>
            <a:pPr algn="l"/>
            <a:endParaRPr lang="en-US" dirty="0"/>
          </a:p>
        </p:txBody>
      </p:sp>
      <p:sp>
        <p:nvSpPr>
          <p:cNvPr id="4" name="Slide Number Placeholder 3"/>
          <p:cNvSpPr>
            <a:spLocks noGrp="1"/>
          </p:cNvSpPr>
          <p:nvPr>
            <p:ph type="sldNum" sz="quarter" idx="5"/>
          </p:nvPr>
        </p:nvSpPr>
        <p:spPr/>
        <p:txBody>
          <a:bodyPr/>
          <a:lstStyle/>
          <a:p>
            <a:fld id="{CDAAE1FE-786B-4B83-86A4-F53D629261B4}" type="slidenum">
              <a:rPr lang="en-US" smtClean="0"/>
              <a:t>3</a:t>
            </a:fld>
            <a:endParaRPr lang="en-US" dirty="0"/>
          </a:p>
        </p:txBody>
      </p:sp>
      <p:sp>
        <p:nvSpPr>
          <p:cNvPr id="5" name="Date Placeholder 4">
            <a:extLst>
              <a:ext uri="{FF2B5EF4-FFF2-40B4-BE49-F238E27FC236}">
                <a16:creationId xmlns:a16="http://schemas.microsoft.com/office/drawing/2014/main" id="{04D2C101-ABAA-4791-9402-A8F5F77187E8}"/>
              </a:ext>
            </a:extLst>
          </p:cNvPr>
          <p:cNvSpPr>
            <a:spLocks noGrp="1"/>
          </p:cNvSpPr>
          <p:nvPr>
            <p:ph type="dt" idx="1"/>
          </p:nvPr>
        </p:nvSpPr>
        <p:spPr/>
        <p:txBody>
          <a:bodyPr/>
          <a:lstStyle/>
          <a:p>
            <a:r>
              <a:rPr lang="en-US"/>
              <a:t>9/4/2022 pm</a:t>
            </a:r>
            <a:endParaRPr lang="en-US" dirty="0"/>
          </a:p>
        </p:txBody>
      </p:sp>
      <p:sp>
        <p:nvSpPr>
          <p:cNvPr id="6" name="Footer Placeholder 5">
            <a:extLst>
              <a:ext uri="{FF2B5EF4-FFF2-40B4-BE49-F238E27FC236}">
                <a16:creationId xmlns:a16="http://schemas.microsoft.com/office/drawing/2014/main" id="{560A0EA7-9B71-87FE-B34F-7842BC0E4D93}"/>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480644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662250"/>
            <a:ext cx="7801074" cy="5419009"/>
          </a:xfrm>
        </p:spPr>
        <p:txBody>
          <a:bodyPr/>
          <a:lstStyle/>
          <a:p>
            <a:r>
              <a:rPr lang="en-US" b="1" dirty="0"/>
              <a:t>Philippians 4:8-9 NKJV </a:t>
            </a:r>
          </a:p>
          <a:p>
            <a:r>
              <a:rPr lang="en-US" b="1" dirty="0"/>
              <a:t>8</a:t>
            </a:r>
            <a:r>
              <a:rPr lang="en-US" dirty="0"/>
              <a:t> Finally, brethren, whatever things are </a:t>
            </a:r>
            <a:r>
              <a:rPr lang="en-US" b="1" dirty="0"/>
              <a:t>true, </a:t>
            </a:r>
            <a:r>
              <a:rPr lang="en-US" dirty="0"/>
              <a:t>whatever things are </a:t>
            </a:r>
            <a:r>
              <a:rPr lang="en-US" b="1" dirty="0"/>
              <a:t>noble</a:t>
            </a:r>
            <a:r>
              <a:rPr lang="en-US" dirty="0"/>
              <a:t>, whatever things are </a:t>
            </a:r>
            <a:r>
              <a:rPr lang="en-US" b="1" dirty="0"/>
              <a:t>just</a:t>
            </a:r>
            <a:r>
              <a:rPr lang="en-US" dirty="0"/>
              <a:t>, whatever things are </a:t>
            </a:r>
            <a:r>
              <a:rPr lang="en-US" b="1" dirty="0"/>
              <a:t>pure</a:t>
            </a:r>
            <a:r>
              <a:rPr lang="en-US" dirty="0"/>
              <a:t>, whatever things are </a:t>
            </a:r>
            <a:r>
              <a:rPr lang="en-US" b="1" dirty="0"/>
              <a:t>lovely</a:t>
            </a:r>
            <a:r>
              <a:rPr lang="en-US" dirty="0"/>
              <a:t>, whatever things are of </a:t>
            </a:r>
            <a:r>
              <a:rPr lang="en-US" b="1" dirty="0"/>
              <a:t>good report</a:t>
            </a:r>
            <a:r>
              <a:rPr lang="en-US" dirty="0"/>
              <a:t>, if there is any </a:t>
            </a:r>
            <a:r>
              <a:rPr lang="en-US" b="1" dirty="0"/>
              <a:t>virtue</a:t>
            </a:r>
            <a:r>
              <a:rPr lang="en-US" dirty="0"/>
              <a:t> and if there is anything </a:t>
            </a:r>
            <a:r>
              <a:rPr lang="en-US" b="1" dirty="0"/>
              <a:t>praiseworthy</a:t>
            </a:r>
            <a:r>
              <a:rPr lang="en-US" dirty="0"/>
              <a:t>--</a:t>
            </a:r>
            <a:r>
              <a:rPr lang="en-US" u="sng" dirty="0"/>
              <a:t>meditate on these things</a:t>
            </a:r>
            <a:r>
              <a:rPr lang="en-US" dirty="0"/>
              <a:t>. </a:t>
            </a:r>
            <a:r>
              <a:rPr lang="en-US" b="1" dirty="0"/>
              <a:t>9</a:t>
            </a:r>
            <a:r>
              <a:rPr lang="en-US" dirty="0"/>
              <a:t> The things which you learned and received and heard and saw in me, these do, and </a:t>
            </a:r>
            <a:r>
              <a:rPr lang="en-US" b="1" dirty="0"/>
              <a:t>the God of peace </a:t>
            </a:r>
            <a:r>
              <a:rPr lang="en-US" dirty="0"/>
              <a:t>will be with you.</a:t>
            </a:r>
            <a:endParaRPr lang="en-US" b="1" dirty="0"/>
          </a:p>
          <a:p>
            <a:pPr algn="l"/>
            <a:endParaRPr lang="en-US" b="1" dirty="0"/>
          </a:p>
          <a:p>
            <a:pPr algn="l"/>
            <a:r>
              <a:rPr lang="en-US" b="1" dirty="0"/>
              <a:t>Romans 5:6-11 NKJV </a:t>
            </a:r>
            <a:r>
              <a:rPr lang="en-US" dirty="0"/>
              <a:t>6 For when we were still without strength, in due time Christ died for the ungodly. 7 For scarcely for a righteous man will one die; yet perhaps for a good man someone would even dare to die. 8 But God demonstrates His own love toward us, in that while we were still sinners, Christ died for us. 9 Much more then, having now been justified by His blood, we shall be saved from wrath through Him. 10 For if when we were enemies we </a:t>
            </a:r>
            <a:r>
              <a:rPr lang="en-US" b="1" dirty="0"/>
              <a:t>were reconciled to God through the death of His Son</a:t>
            </a:r>
            <a:r>
              <a:rPr lang="en-US" dirty="0"/>
              <a:t>, much more, having been reconciled, we shall be saved by His life. 11 And not only that, but we also rejoice in God through our Lord Jesus Christ, </a:t>
            </a:r>
            <a:r>
              <a:rPr lang="en-US" b="1" dirty="0"/>
              <a:t>through whom we have now received the reconciliation</a:t>
            </a:r>
            <a:r>
              <a:rPr lang="en-US" dirty="0"/>
              <a:t>.</a:t>
            </a:r>
          </a:p>
          <a:p>
            <a:pPr algn="l"/>
            <a:r>
              <a:rPr lang="en-US" b="1" dirty="0"/>
              <a:t>Colossians 1:18-22 NKJV</a:t>
            </a:r>
            <a:r>
              <a:rPr lang="en-US" dirty="0"/>
              <a:t> 18 And He is the head of the body, the church, who is the beginning, the firstborn from the dead, that in all things He may have the preeminence. 19 For it pleased the Father that in Him all the fullness should dwell, </a:t>
            </a:r>
            <a:r>
              <a:rPr lang="en-US" i="1" dirty="0"/>
              <a:t>20 </a:t>
            </a:r>
            <a:r>
              <a:rPr lang="en-US" b="1" i="1" dirty="0"/>
              <a:t>and by Him to reconcile all things to Himself</a:t>
            </a:r>
            <a:r>
              <a:rPr lang="en-US" i="1" dirty="0"/>
              <a:t>, by Him, whether things on earth or things in heaven, having made peace through the blood of His cross. 21 And you, who once were alienated and enemies in your mind by wicked works, yet now He has reconciled 22 in the body of His flesh through death, to present you holy, and blameless, and above reproach in His sight-</a:t>
            </a:r>
            <a:r>
              <a:rPr lang="en-US" dirty="0"/>
              <a:t>-</a:t>
            </a:r>
          </a:p>
          <a:p>
            <a:pPr algn="l"/>
            <a:r>
              <a:rPr lang="en-US" b="1" dirty="0"/>
              <a:t>Hebrews 9:22 NKJV </a:t>
            </a:r>
            <a:r>
              <a:rPr lang="en-US" dirty="0"/>
              <a:t>22 And according to the law almost all things are purified with blood, </a:t>
            </a:r>
            <a:r>
              <a:rPr lang="en-US" b="1" dirty="0"/>
              <a:t>and without shedding of blood there is no remission</a:t>
            </a:r>
            <a:r>
              <a:rPr lang="en-US" dirty="0"/>
              <a:t>.</a:t>
            </a:r>
          </a:p>
          <a:p>
            <a:pPr algn="l"/>
            <a:r>
              <a:rPr lang="en-US" b="1" dirty="0"/>
              <a:t>1 John 1:9 NKJV </a:t>
            </a:r>
            <a:r>
              <a:rPr lang="en-US" dirty="0"/>
              <a:t>9 </a:t>
            </a:r>
            <a:r>
              <a:rPr lang="en-US" b="1" dirty="0"/>
              <a:t>If we confess our sins</a:t>
            </a:r>
            <a:r>
              <a:rPr lang="en-US" dirty="0"/>
              <a:t>, He is faithful and just to forgive us our sins and to cleanse us from all unrighteousness.</a:t>
            </a:r>
          </a:p>
          <a:p>
            <a:endParaRPr lang="en-US" b="1" dirty="0"/>
          </a:p>
          <a:p>
            <a:endParaRPr lang="en-US" dirty="0"/>
          </a:p>
          <a:p>
            <a:pPr algn="l"/>
            <a:endParaRPr lang="en-US" b="1" dirty="0"/>
          </a:p>
        </p:txBody>
      </p:sp>
      <p:sp>
        <p:nvSpPr>
          <p:cNvPr id="4" name="Slide Number Placeholder 3"/>
          <p:cNvSpPr>
            <a:spLocks noGrp="1"/>
          </p:cNvSpPr>
          <p:nvPr>
            <p:ph type="sldNum" sz="quarter" idx="5"/>
          </p:nvPr>
        </p:nvSpPr>
        <p:spPr/>
        <p:txBody>
          <a:bodyPr/>
          <a:lstStyle/>
          <a:p>
            <a:fld id="{CDAAE1FE-786B-4B83-86A4-F53D629261B4}" type="slidenum">
              <a:rPr lang="en-US" smtClean="0"/>
              <a:t>4</a:t>
            </a:fld>
            <a:endParaRPr lang="en-US" dirty="0"/>
          </a:p>
        </p:txBody>
      </p:sp>
      <p:sp>
        <p:nvSpPr>
          <p:cNvPr id="5" name="Date Placeholder 4">
            <a:extLst>
              <a:ext uri="{FF2B5EF4-FFF2-40B4-BE49-F238E27FC236}">
                <a16:creationId xmlns:a16="http://schemas.microsoft.com/office/drawing/2014/main" id="{45CFB04D-0562-4D27-A75E-122E81122E71}"/>
              </a:ext>
            </a:extLst>
          </p:cNvPr>
          <p:cNvSpPr>
            <a:spLocks noGrp="1"/>
          </p:cNvSpPr>
          <p:nvPr>
            <p:ph type="dt" idx="1"/>
          </p:nvPr>
        </p:nvSpPr>
        <p:spPr/>
        <p:txBody>
          <a:bodyPr/>
          <a:lstStyle/>
          <a:p>
            <a:r>
              <a:rPr lang="en-US"/>
              <a:t>9/4/2022 pm</a:t>
            </a:r>
            <a:endParaRPr lang="en-US" dirty="0"/>
          </a:p>
        </p:txBody>
      </p:sp>
      <p:sp>
        <p:nvSpPr>
          <p:cNvPr id="6" name="Footer Placeholder 5">
            <a:extLst>
              <a:ext uri="{FF2B5EF4-FFF2-40B4-BE49-F238E27FC236}">
                <a16:creationId xmlns:a16="http://schemas.microsoft.com/office/drawing/2014/main" id="{F15BDEFC-C967-2386-021B-A206F189BD34}"/>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1976335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662250"/>
            <a:ext cx="7801074" cy="5419009"/>
          </a:xfrm>
        </p:spPr>
        <p:txBody>
          <a:bodyPr/>
          <a:lstStyle/>
          <a:p>
            <a:r>
              <a:rPr lang="en-US" b="1" dirty="0"/>
              <a:t>Philippians 1:14 NKJV 14</a:t>
            </a:r>
            <a:r>
              <a:rPr lang="en-US" dirty="0"/>
              <a:t> and most of the brethren </a:t>
            </a:r>
            <a:r>
              <a:rPr lang="en-US" b="1" dirty="0"/>
              <a:t>in the Lord</a:t>
            </a:r>
            <a:r>
              <a:rPr lang="en-US" dirty="0"/>
              <a:t>, having become confident by my chains, are much more bold to speak the word without fear.</a:t>
            </a:r>
          </a:p>
          <a:p>
            <a:r>
              <a:rPr lang="en-US" b="1" dirty="0"/>
              <a:t>Philippians 2:19 NKJV 19</a:t>
            </a:r>
            <a:r>
              <a:rPr lang="en-US" dirty="0"/>
              <a:t> But I </a:t>
            </a:r>
            <a:r>
              <a:rPr lang="en-US" i="1" u="sng" dirty="0"/>
              <a:t>trust</a:t>
            </a:r>
            <a:r>
              <a:rPr lang="en-US" dirty="0"/>
              <a:t> </a:t>
            </a:r>
            <a:r>
              <a:rPr lang="en-US" b="1" dirty="0"/>
              <a:t>in the Lord Jesus </a:t>
            </a:r>
            <a:r>
              <a:rPr lang="en-US" dirty="0"/>
              <a:t>to send Timothy to you shortly, that I also may be encouraged when I know your state. </a:t>
            </a:r>
            <a:r>
              <a:rPr lang="en-US" b="1" dirty="0"/>
              <a:t>24</a:t>
            </a:r>
            <a:r>
              <a:rPr lang="en-US" dirty="0"/>
              <a:t> But I </a:t>
            </a:r>
            <a:r>
              <a:rPr lang="en-US" i="1" u="sng" dirty="0"/>
              <a:t>trust</a:t>
            </a:r>
            <a:r>
              <a:rPr lang="en-US" dirty="0"/>
              <a:t> </a:t>
            </a:r>
            <a:r>
              <a:rPr lang="en-US" b="1" dirty="0"/>
              <a:t>in the Lord </a:t>
            </a:r>
            <a:r>
              <a:rPr lang="en-US" dirty="0"/>
              <a:t>that I myself shall also come shortly. </a:t>
            </a:r>
            <a:r>
              <a:rPr lang="en-US" b="1" dirty="0"/>
              <a:t>29</a:t>
            </a:r>
            <a:r>
              <a:rPr lang="en-US" dirty="0"/>
              <a:t> Receive him </a:t>
            </a:r>
            <a:r>
              <a:rPr lang="en-US" u="sng" dirty="0"/>
              <a:t>(</a:t>
            </a:r>
            <a:r>
              <a:rPr lang="en-US" b="1" u="sng" dirty="0" err="1"/>
              <a:t>Epaphroditus</a:t>
            </a:r>
            <a:r>
              <a:rPr lang="en-US" u="sng" dirty="0" err="1"/>
              <a:t>,</a:t>
            </a:r>
            <a:r>
              <a:rPr lang="en-US" dirty="0" err="1"/>
              <a:t>therefore</a:t>
            </a:r>
            <a:r>
              <a:rPr lang="en-US" dirty="0"/>
              <a:t> </a:t>
            </a:r>
            <a:r>
              <a:rPr lang="en-US" b="1" dirty="0"/>
              <a:t>in the Lord </a:t>
            </a:r>
            <a:r>
              <a:rPr lang="en-US" dirty="0"/>
              <a:t>with all gladness, and hold such men in esteem.</a:t>
            </a:r>
          </a:p>
          <a:p>
            <a:endParaRPr lang="en-US" b="1" dirty="0"/>
          </a:p>
          <a:p>
            <a:r>
              <a:rPr lang="en-US" b="1" dirty="0"/>
              <a:t>Philippians 3:1-3 NKJV 1</a:t>
            </a:r>
            <a:r>
              <a:rPr lang="en-US" dirty="0"/>
              <a:t> Finally, my brethren, </a:t>
            </a:r>
            <a:r>
              <a:rPr lang="en-US" i="1" u="sng" dirty="0"/>
              <a:t>rejoice</a:t>
            </a:r>
            <a:r>
              <a:rPr lang="en-US" dirty="0"/>
              <a:t> </a:t>
            </a:r>
            <a:r>
              <a:rPr lang="en-US" b="1" dirty="0"/>
              <a:t>in the Lord</a:t>
            </a:r>
            <a:r>
              <a:rPr lang="en-US" dirty="0"/>
              <a:t>. For me to write the same things to you is not tedious, but for you it is safe. </a:t>
            </a:r>
            <a:r>
              <a:rPr lang="en-US" b="1" dirty="0"/>
              <a:t>2</a:t>
            </a:r>
            <a:r>
              <a:rPr lang="en-US" dirty="0"/>
              <a:t> Beware of dogs, beware of evil workers, beware of the mutilation! </a:t>
            </a:r>
            <a:r>
              <a:rPr lang="en-US" b="1" dirty="0"/>
              <a:t>3</a:t>
            </a:r>
            <a:r>
              <a:rPr lang="en-US" dirty="0"/>
              <a:t> For we are the circumcision, who worship God in the Spirit, rejoice </a:t>
            </a:r>
            <a:r>
              <a:rPr lang="en-US" b="1" dirty="0"/>
              <a:t>in Christ Jesus, </a:t>
            </a:r>
            <a:r>
              <a:rPr lang="en-US" dirty="0"/>
              <a:t>and have no confidence in the flesh, </a:t>
            </a:r>
            <a:r>
              <a:rPr lang="en-US" b="1" dirty="0"/>
              <a:t>9</a:t>
            </a:r>
            <a:r>
              <a:rPr lang="en-US" dirty="0"/>
              <a:t> and be found </a:t>
            </a:r>
            <a:r>
              <a:rPr lang="en-US" b="1" dirty="0"/>
              <a:t>in Him</a:t>
            </a:r>
            <a:r>
              <a:rPr lang="en-US" dirty="0"/>
              <a:t>, not having my own righteousness, which is from the law, but that which is through faith </a:t>
            </a:r>
            <a:r>
              <a:rPr lang="en-US" b="1" dirty="0"/>
              <a:t>in Christ</a:t>
            </a:r>
            <a:r>
              <a:rPr lang="en-US" dirty="0"/>
              <a:t>, the righteousness which is from God by faith; </a:t>
            </a:r>
            <a:r>
              <a:rPr lang="en-US" b="1" dirty="0"/>
              <a:t>14 </a:t>
            </a:r>
            <a:r>
              <a:rPr lang="en-US" dirty="0"/>
              <a:t>I </a:t>
            </a:r>
            <a:r>
              <a:rPr lang="en-US" u="sng" dirty="0"/>
              <a:t>press</a:t>
            </a:r>
            <a:r>
              <a:rPr lang="en-US" dirty="0"/>
              <a:t> toward the goal for the prize of the upward call of God </a:t>
            </a:r>
            <a:r>
              <a:rPr lang="en-US" b="1" dirty="0"/>
              <a:t>in Christ Jesus</a:t>
            </a:r>
            <a:r>
              <a:rPr lang="en-US" dirty="0"/>
              <a:t>.</a:t>
            </a:r>
          </a:p>
          <a:p>
            <a:r>
              <a:rPr lang="en-US" b="1" dirty="0"/>
              <a:t>Philippians 4:1-2 NKJV 1</a:t>
            </a:r>
            <a:r>
              <a:rPr lang="en-US" dirty="0"/>
              <a:t> Therefore, my beloved and longed-for brethren, my joy and crown, so stand fast </a:t>
            </a:r>
            <a:r>
              <a:rPr lang="en-US" b="1" dirty="0"/>
              <a:t>in the Lord</a:t>
            </a:r>
            <a:r>
              <a:rPr lang="en-US" dirty="0"/>
              <a:t>, beloved. 2 I implore Euodia and I implore </a:t>
            </a:r>
            <a:r>
              <a:rPr lang="en-US" dirty="0" err="1"/>
              <a:t>Syntyche</a:t>
            </a:r>
            <a:r>
              <a:rPr lang="en-US" dirty="0"/>
              <a:t> to be of the same mind </a:t>
            </a:r>
            <a:r>
              <a:rPr lang="en-US" b="1" dirty="0"/>
              <a:t>in the Lord</a:t>
            </a:r>
            <a:r>
              <a:rPr lang="en-US" dirty="0"/>
              <a:t>. 4 Rejoice </a:t>
            </a:r>
            <a:r>
              <a:rPr lang="en-US" b="1" dirty="0"/>
              <a:t>in the Lord </a:t>
            </a:r>
            <a:r>
              <a:rPr lang="en-US" dirty="0"/>
              <a:t>always. Again I will say, rejoice</a:t>
            </a:r>
            <a:r>
              <a:rPr lang="en-US" b="1" dirty="0"/>
              <a:t>! 7</a:t>
            </a:r>
            <a:r>
              <a:rPr lang="en-US" dirty="0"/>
              <a:t> and the peace of God, which surpasses all understanding, will guard your hearts and minds </a:t>
            </a:r>
            <a:r>
              <a:rPr lang="en-US" b="1" dirty="0"/>
              <a:t>through Christ Jesus.10 </a:t>
            </a:r>
            <a:r>
              <a:rPr lang="en-US" dirty="0"/>
              <a:t>But I rejoiced </a:t>
            </a:r>
            <a:r>
              <a:rPr lang="en-US" b="1" dirty="0"/>
              <a:t>in the Lord </a:t>
            </a:r>
            <a:r>
              <a:rPr lang="en-US" dirty="0"/>
              <a:t>greatly that now at last your care for me has flourished again; though you surely did care, but you lacked opportunity </a:t>
            </a:r>
            <a:r>
              <a:rPr lang="en-US" b="1" dirty="0"/>
              <a:t>21</a:t>
            </a:r>
            <a:r>
              <a:rPr lang="en-US" dirty="0"/>
              <a:t> Greet every saint </a:t>
            </a:r>
            <a:r>
              <a:rPr lang="en-US" b="1" dirty="0"/>
              <a:t>in Christ Jesus</a:t>
            </a:r>
            <a:r>
              <a:rPr lang="en-US" dirty="0"/>
              <a:t>. The brethren who are with me greet you.</a:t>
            </a:r>
          </a:p>
          <a:p>
            <a:r>
              <a:rPr lang="en-US" b="1" dirty="0"/>
              <a:t>Colossians 3:17 KJV </a:t>
            </a:r>
            <a:r>
              <a:rPr lang="en-US" dirty="0"/>
              <a:t>17 And whatsoever ye do in word or deed, do all in the name of the Lord Jesus, giving thanks to God and the Father by him.</a:t>
            </a:r>
          </a:p>
          <a:p>
            <a:endParaRPr lang="en-US" dirty="0"/>
          </a:p>
          <a:p>
            <a:endParaRPr lang="en-US" b="1" dirty="0"/>
          </a:p>
        </p:txBody>
      </p:sp>
      <p:sp>
        <p:nvSpPr>
          <p:cNvPr id="4" name="Slide Number Placeholder 3"/>
          <p:cNvSpPr>
            <a:spLocks noGrp="1"/>
          </p:cNvSpPr>
          <p:nvPr>
            <p:ph type="sldNum" sz="quarter" idx="5"/>
          </p:nvPr>
        </p:nvSpPr>
        <p:spPr/>
        <p:txBody>
          <a:bodyPr/>
          <a:lstStyle/>
          <a:p>
            <a:fld id="{CDAAE1FE-786B-4B83-86A4-F53D629261B4}" type="slidenum">
              <a:rPr lang="en-US" smtClean="0"/>
              <a:t>5</a:t>
            </a:fld>
            <a:endParaRPr lang="en-US" dirty="0"/>
          </a:p>
        </p:txBody>
      </p:sp>
      <p:sp>
        <p:nvSpPr>
          <p:cNvPr id="5" name="Date Placeholder 4">
            <a:extLst>
              <a:ext uri="{FF2B5EF4-FFF2-40B4-BE49-F238E27FC236}">
                <a16:creationId xmlns:a16="http://schemas.microsoft.com/office/drawing/2014/main" id="{20754303-2439-43A6-B9EA-F03D8A4D1683}"/>
              </a:ext>
            </a:extLst>
          </p:cNvPr>
          <p:cNvSpPr>
            <a:spLocks noGrp="1"/>
          </p:cNvSpPr>
          <p:nvPr>
            <p:ph type="dt" idx="1"/>
          </p:nvPr>
        </p:nvSpPr>
        <p:spPr/>
        <p:txBody>
          <a:bodyPr/>
          <a:lstStyle/>
          <a:p>
            <a:r>
              <a:rPr lang="en-US"/>
              <a:t>9/4/2022 pm</a:t>
            </a:r>
            <a:endParaRPr lang="en-US" dirty="0"/>
          </a:p>
        </p:txBody>
      </p:sp>
      <p:sp>
        <p:nvSpPr>
          <p:cNvPr id="6" name="Footer Placeholder 5">
            <a:extLst>
              <a:ext uri="{FF2B5EF4-FFF2-40B4-BE49-F238E27FC236}">
                <a16:creationId xmlns:a16="http://schemas.microsoft.com/office/drawing/2014/main" id="{BE9729D8-FCEF-1F88-C20F-EE7E11E56144}"/>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3354643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662250"/>
            <a:ext cx="7801074" cy="5419009"/>
          </a:xfrm>
        </p:spPr>
        <p:txBody>
          <a:bodyPr/>
          <a:lstStyle/>
          <a:p>
            <a:pPr defTabSz="1021768">
              <a:defRPr/>
            </a:pPr>
            <a:r>
              <a:rPr lang="en-US" b="1" dirty="0"/>
              <a:t>Philippians 4:8-9 NKJV </a:t>
            </a:r>
            <a:r>
              <a:rPr lang="en-US" dirty="0"/>
              <a:t>8 Finally, brethren, </a:t>
            </a:r>
            <a:r>
              <a:rPr lang="en-US" b="1" dirty="0"/>
              <a:t>whatever things are </a:t>
            </a:r>
            <a:r>
              <a:rPr lang="en-US" b="1" u="sng" dirty="0"/>
              <a:t>true</a:t>
            </a:r>
            <a:r>
              <a:rPr lang="en-US" dirty="0"/>
              <a:t>, whatever things are</a:t>
            </a:r>
            <a:r>
              <a:rPr lang="en-US" u="sng" dirty="0"/>
              <a:t> noble</a:t>
            </a:r>
            <a:r>
              <a:rPr lang="en-US" dirty="0"/>
              <a:t>, whatever things are just, whatever things are </a:t>
            </a:r>
            <a:r>
              <a:rPr lang="en-US" u="sng" dirty="0"/>
              <a:t>pure</a:t>
            </a:r>
            <a:r>
              <a:rPr lang="en-US" dirty="0"/>
              <a:t>, whatever things are </a:t>
            </a:r>
            <a:r>
              <a:rPr lang="en-US" u="sng" dirty="0"/>
              <a:t>lovely</a:t>
            </a:r>
            <a:r>
              <a:rPr lang="en-US" dirty="0"/>
              <a:t>, whatever things are </a:t>
            </a:r>
            <a:r>
              <a:rPr lang="en-US" u="sng" dirty="0"/>
              <a:t>of good report</a:t>
            </a:r>
            <a:r>
              <a:rPr lang="en-US" dirty="0"/>
              <a:t>, if there is any </a:t>
            </a:r>
            <a:r>
              <a:rPr lang="en-US" u="sng" dirty="0"/>
              <a:t>virtue</a:t>
            </a:r>
            <a:r>
              <a:rPr lang="en-US" dirty="0"/>
              <a:t> and if there is anything </a:t>
            </a:r>
            <a:r>
              <a:rPr lang="en-US" u="sng" dirty="0"/>
              <a:t>praiseworthy</a:t>
            </a:r>
            <a:r>
              <a:rPr lang="en-US" dirty="0"/>
              <a:t>--</a:t>
            </a:r>
            <a:r>
              <a:rPr lang="en-US" u="sng" dirty="0"/>
              <a:t>meditate on these things</a:t>
            </a:r>
            <a:r>
              <a:rPr lang="en-US" dirty="0"/>
              <a:t>. 9 The things which you learned and received and heard and saw in me, these do, and the God of peace will be with you.</a:t>
            </a:r>
          </a:p>
          <a:p>
            <a:endParaRPr lang="en-US" b="0" u="sng" dirty="0"/>
          </a:p>
          <a:p>
            <a:r>
              <a:rPr lang="en-US" b="1" u="none" dirty="0"/>
              <a:t>Philippians 3:1-6 KJV </a:t>
            </a:r>
            <a:r>
              <a:rPr lang="en-US" b="0" u="none" dirty="0"/>
              <a:t>1 Finally, my brethren, rejoice in the Lord. To write the same things to you, to me indeed is not grievous, but for you it is safe. 2 Beware of dogs, beware of evil workers, beware of the concision. 3 For we are the circumcision, which worship God in the spirit, and rejoice in Christ Jesus, and have no confidence in the flesh. 4 Though I might also have confidence in the flesh. If any other man thinketh that he hath whereof he might trust in the flesh, I more: 5 Circumcised the eighth day, of the stock of Israel, of the tribe of Benjamin, an Hebrew of the Hebrews; as touching the law, a Pharisee; 6 Concerning zeal, persecuting the church; touching the righteousness which is in the law, blameless.</a:t>
            </a:r>
          </a:p>
          <a:p>
            <a:r>
              <a:rPr lang="en-US" b="1" dirty="0"/>
              <a:t>Philippians 2:12-16 </a:t>
            </a:r>
            <a:r>
              <a:rPr lang="en-US" dirty="0"/>
              <a:t>NKJV 12 Therefore, my beloved, as you have always obeyed, not as in my presence only, but now much more in my absence, work out your own salvation with fear and trembling; 13 for it is God who works in you both to will and to do for His good pleasure. 14 Do all things without complaining (murmuring) and disputing, 15 that you may become blameless and harmless, children of God without fault in the midst of a crooked and perverse generation, among whom you shine as lights in the world, 16 holding fast the word of life, so that I may rejoice in the day of Christ that I have not run in vain or labored in vain.</a:t>
            </a:r>
          </a:p>
          <a:p>
            <a:r>
              <a:rPr lang="en-US" b="1" dirty="0"/>
              <a:t>Romans 11:22 </a:t>
            </a:r>
            <a:r>
              <a:rPr lang="en-US" dirty="0"/>
              <a:t>Therefore consider </a:t>
            </a:r>
            <a:r>
              <a:rPr lang="en-US" b="1" dirty="0"/>
              <a:t>(behold) the goodness and severity of God</a:t>
            </a:r>
            <a:r>
              <a:rPr lang="en-US" dirty="0"/>
              <a:t>: on those who fell, severity; but toward you, goodness, if you continue in His goodness. Otherwise you also will be cut off. (NKJV)</a:t>
            </a:r>
          </a:p>
          <a:p>
            <a:endParaRPr lang="en-US" dirty="0"/>
          </a:p>
        </p:txBody>
      </p:sp>
      <p:sp>
        <p:nvSpPr>
          <p:cNvPr id="4" name="Slide Number Placeholder 3"/>
          <p:cNvSpPr>
            <a:spLocks noGrp="1"/>
          </p:cNvSpPr>
          <p:nvPr>
            <p:ph type="sldNum" sz="quarter" idx="5"/>
          </p:nvPr>
        </p:nvSpPr>
        <p:spPr/>
        <p:txBody>
          <a:bodyPr/>
          <a:lstStyle/>
          <a:p>
            <a:fld id="{CDAAE1FE-786B-4B83-86A4-F53D629261B4}" type="slidenum">
              <a:rPr lang="en-US" smtClean="0"/>
              <a:t>6</a:t>
            </a:fld>
            <a:endParaRPr lang="en-US" dirty="0"/>
          </a:p>
        </p:txBody>
      </p:sp>
      <p:sp>
        <p:nvSpPr>
          <p:cNvPr id="5" name="Date Placeholder 4">
            <a:extLst>
              <a:ext uri="{FF2B5EF4-FFF2-40B4-BE49-F238E27FC236}">
                <a16:creationId xmlns:a16="http://schemas.microsoft.com/office/drawing/2014/main" id="{D3A288BC-09FC-4327-B4CF-33A5CD98F571}"/>
              </a:ext>
            </a:extLst>
          </p:cNvPr>
          <p:cNvSpPr>
            <a:spLocks noGrp="1"/>
          </p:cNvSpPr>
          <p:nvPr>
            <p:ph type="dt" idx="1"/>
          </p:nvPr>
        </p:nvSpPr>
        <p:spPr/>
        <p:txBody>
          <a:bodyPr/>
          <a:lstStyle/>
          <a:p>
            <a:r>
              <a:rPr lang="en-US"/>
              <a:t>9/4/2022 pm</a:t>
            </a:r>
            <a:endParaRPr lang="en-US" dirty="0"/>
          </a:p>
        </p:txBody>
      </p:sp>
      <p:sp>
        <p:nvSpPr>
          <p:cNvPr id="6" name="Footer Placeholder 5">
            <a:extLst>
              <a:ext uri="{FF2B5EF4-FFF2-40B4-BE49-F238E27FC236}">
                <a16:creationId xmlns:a16="http://schemas.microsoft.com/office/drawing/2014/main" id="{5CF267C7-E598-1376-B9BE-9F654E353090}"/>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1732485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662250"/>
            <a:ext cx="7802880" cy="5419009"/>
          </a:xfrm>
        </p:spPr>
        <p:txBody>
          <a:bodyPr/>
          <a:lstStyle/>
          <a:p>
            <a:pPr algn="l"/>
            <a:r>
              <a:rPr lang="en-US" b="1" dirty="0"/>
              <a:t>Philippians 4:8-9 NKJV </a:t>
            </a:r>
            <a:r>
              <a:rPr lang="en-US" dirty="0"/>
              <a:t>8 Finally, brethren, whatever things are </a:t>
            </a:r>
            <a:r>
              <a:rPr lang="en-US" u="sng" dirty="0"/>
              <a:t>true</a:t>
            </a:r>
            <a:r>
              <a:rPr lang="en-US" dirty="0"/>
              <a:t>, </a:t>
            </a:r>
            <a:r>
              <a:rPr lang="en-US" b="1" dirty="0"/>
              <a:t>whatever things are </a:t>
            </a:r>
            <a:r>
              <a:rPr lang="en-US" b="1" u="sng" dirty="0"/>
              <a:t>noble</a:t>
            </a:r>
            <a:r>
              <a:rPr lang="en-US" dirty="0"/>
              <a:t>, whatever things are </a:t>
            </a:r>
            <a:r>
              <a:rPr lang="en-US" u="sng" dirty="0"/>
              <a:t>just</a:t>
            </a:r>
            <a:r>
              <a:rPr lang="en-US" dirty="0"/>
              <a:t>, whatever things are </a:t>
            </a:r>
            <a:r>
              <a:rPr lang="en-US" u="sng" dirty="0"/>
              <a:t>pure</a:t>
            </a:r>
            <a:r>
              <a:rPr lang="en-US" dirty="0"/>
              <a:t>, whatever things are </a:t>
            </a:r>
            <a:r>
              <a:rPr lang="en-US" u="sng" dirty="0"/>
              <a:t>lovely</a:t>
            </a:r>
            <a:r>
              <a:rPr lang="en-US" dirty="0"/>
              <a:t>, whatever things are </a:t>
            </a:r>
            <a:r>
              <a:rPr lang="en-US" u="sng" dirty="0"/>
              <a:t>of good report</a:t>
            </a:r>
            <a:r>
              <a:rPr lang="en-US" dirty="0"/>
              <a:t>, if there is any </a:t>
            </a:r>
            <a:r>
              <a:rPr lang="en-US" u="sng" dirty="0"/>
              <a:t>virtue</a:t>
            </a:r>
            <a:r>
              <a:rPr lang="en-US" dirty="0"/>
              <a:t> and if there is anything </a:t>
            </a:r>
            <a:r>
              <a:rPr lang="en-US" u="sng" dirty="0"/>
              <a:t>praiseworthy</a:t>
            </a:r>
            <a:r>
              <a:rPr lang="en-US" dirty="0"/>
              <a:t>--</a:t>
            </a:r>
            <a:r>
              <a:rPr lang="en-US" u="sng" dirty="0"/>
              <a:t>meditate on these things</a:t>
            </a:r>
            <a:r>
              <a:rPr lang="en-US" dirty="0"/>
              <a:t>. 9 The things which you learned and received and heard and saw in me, these do, and the God of peace will be with you.</a:t>
            </a:r>
          </a:p>
          <a:p>
            <a:endParaRPr lang="en-US" dirty="0"/>
          </a:p>
          <a:p>
            <a:r>
              <a:rPr lang="en-US" b="1" dirty="0"/>
              <a:t>Romans 8:1-14 NKJV</a:t>
            </a:r>
            <a:r>
              <a:rPr lang="en-US" dirty="0"/>
              <a:t> 1 There is therefore now no condemnation to those who are in Christ Jesus, who do not walk according to the flesh, but according to the Spirit. 2 For the law of the Spirit of life in Christ Jesus has made me free from the law of sin and death. 3 For what the law could not do in that it was weak through the flesh, God did by sending His own Son in the likeness of sinful flesh, on account of sin: He condemned sin in the flesh, 4 that the righteous requirement of the law might be fulfilled in us who do not walk according to the flesh but according to the Spirit. 5 For those who live according to the flesh set their minds on the things of the flesh, but those who live according to the Spirit, the things of the Spirit. 6 For to be carnally minded is death, but to be spiritually minded is life and peace. 7 Because the carnal mind is enmity against God; for it is not subject to the law of God, nor indeed can be. 8 So then, those who are in the flesh cannot please God. 9 But you are not in the flesh but in the Spirit, if indeed the Spirit of God dwells in you. Now if anyone does not have the Spirit of Christ, he is not His. 10 And if Christ is in you, the body is dead because of sin, but the Spirit is life because of righteousness. 11 But if the Spirit of Him who raised Jesus from the dead dwells in you, He who raised Christ from the dead will also give life to your mortal bodies through His Spirit who dwells in you. 12 Therefore, brethren, we are debtors--not to the flesh, to live according to the flesh. 13 For if you live according to the flesh you will die; but if by the Spirit you put to death the deeds of the body, you will live. 14 For as many as are led by the Spirit of God, these are sons of God.</a:t>
            </a:r>
          </a:p>
          <a:p>
            <a:r>
              <a:rPr lang="en-US" b="1" dirty="0"/>
              <a:t>Psalms 111:9-10 NKJV </a:t>
            </a:r>
            <a:r>
              <a:rPr lang="en-US" dirty="0"/>
              <a:t>9 He has sent redemption to His people; He has commanded His covenant forever: Holy and awesome (reverend) is His name. 10 The fear of the LORD is the beginning of wisdom; A good understanding have all those who do His commandments. His praise endures forever.</a:t>
            </a:r>
          </a:p>
          <a:p>
            <a:r>
              <a:rPr lang="en-US" b="1" dirty="0"/>
              <a:t>1 John 4:1-6 NKJV 1</a:t>
            </a:r>
            <a:r>
              <a:rPr lang="en-US" dirty="0"/>
              <a:t> Beloved, do not believe every spirit, but test the spirits, whether they are of God; because many false prophets have gone out into the world. 2 By this you know the Spirit of God: Every spirit that confesses that Jesus Christ has come in the flesh is of God, 3 and every spirit that does not confess that Jesus Christ has come in the flesh is not of God. And this is the spirit of the Antichrist, which you have heard was coming, and is now already in the world. 4 You are of God, little children, and have overcome them, because He who is in you is greater than he who is in the world. 5 They are of the world. Therefore they speak as of the world, and the world hears them. 6 We are of God. He who knows God hears us; he who is not of God does not hear us. By this we know the spirit of truth and the spirit of error.</a:t>
            </a:r>
          </a:p>
          <a:p>
            <a:pPr algn="l"/>
            <a:endParaRPr lang="en-US" dirty="0"/>
          </a:p>
          <a:p>
            <a:endParaRPr lang="en-US" dirty="0"/>
          </a:p>
        </p:txBody>
      </p:sp>
      <p:sp>
        <p:nvSpPr>
          <p:cNvPr id="4" name="Slide Number Placeholder 3"/>
          <p:cNvSpPr>
            <a:spLocks noGrp="1"/>
          </p:cNvSpPr>
          <p:nvPr>
            <p:ph type="sldNum" sz="quarter" idx="5"/>
          </p:nvPr>
        </p:nvSpPr>
        <p:spPr/>
        <p:txBody>
          <a:bodyPr/>
          <a:lstStyle/>
          <a:p>
            <a:fld id="{CDAAE1FE-786B-4B83-86A4-F53D629261B4}" type="slidenum">
              <a:rPr lang="en-US" smtClean="0"/>
              <a:t>7</a:t>
            </a:fld>
            <a:endParaRPr lang="en-US" dirty="0"/>
          </a:p>
        </p:txBody>
      </p:sp>
      <p:sp>
        <p:nvSpPr>
          <p:cNvPr id="5" name="Date Placeholder 4">
            <a:extLst>
              <a:ext uri="{FF2B5EF4-FFF2-40B4-BE49-F238E27FC236}">
                <a16:creationId xmlns:a16="http://schemas.microsoft.com/office/drawing/2014/main" id="{21811533-F5D0-42FB-B2D5-31F7C3698803}"/>
              </a:ext>
            </a:extLst>
          </p:cNvPr>
          <p:cNvSpPr>
            <a:spLocks noGrp="1"/>
          </p:cNvSpPr>
          <p:nvPr>
            <p:ph type="dt" idx="1"/>
          </p:nvPr>
        </p:nvSpPr>
        <p:spPr/>
        <p:txBody>
          <a:bodyPr/>
          <a:lstStyle/>
          <a:p>
            <a:r>
              <a:rPr lang="en-US"/>
              <a:t>9/4/2022 pm</a:t>
            </a:r>
            <a:endParaRPr lang="en-US" dirty="0"/>
          </a:p>
        </p:txBody>
      </p:sp>
      <p:sp>
        <p:nvSpPr>
          <p:cNvPr id="6" name="Footer Placeholder 5">
            <a:extLst>
              <a:ext uri="{FF2B5EF4-FFF2-40B4-BE49-F238E27FC236}">
                <a16:creationId xmlns:a16="http://schemas.microsoft.com/office/drawing/2014/main" id="{97BB8661-4404-1058-B654-ECDC0A716601}"/>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1261570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662250"/>
            <a:ext cx="7802880" cy="5419009"/>
          </a:xfrm>
        </p:spPr>
        <p:txBody>
          <a:bodyPr/>
          <a:lstStyle/>
          <a:p>
            <a:pPr defTabSz="1021768">
              <a:defRPr/>
            </a:pPr>
            <a:r>
              <a:rPr lang="en-US" b="1" dirty="0"/>
              <a:t>Philippians 4:8-9 NKJV </a:t>
            </a:r>
            <a:r>
              <a:rPr lang="en-US" dirty="0"/>
              <a:t>8 Finally, brethren, whatever things are </a:t>
            </a:r>
            <a:r>
              <a:rPr lang="en-US" u="sng" dirty="0"/>
              <a:t>true</a:t>
            </a:r>
            <a:r>
              <a:rPr lang="en-US" dirty="0"/>
              <a:t>, whatever things are </a:t>
            </a:r>
            <a:r>
              <a:rPr lang="en-US" u="sng" dirty="0"/>
              <a:t>noble</a:t>
            </a:r>
            <a:r>
              <a:rPr lang="en-US" dirty="0"/>
              <a:t>, </a:t>
            </a:r>
            <a:r>
              <a:rPr lang="en-US" b="1" dirty="0"/>
              <a:t>whatever things are </a:t>
            </a:r>
            <a:r>
              <a:rPr lang="en-US" b="1" u="sng" dirty="0"/>
              <a:t>just</a:t>
            </a:r>
            <a:r>
              <a:rPr lang="en-US" dirty="0"/>
              <a:t>, whatever things are </a:t>
            </a:r>
            <a:r>
              <a:rPr lang="en-US" u="sng" dirty="0"/>
              <a:t>pure</a:t>
            </a:r>
            <a:r>
              <a:rPr lang="en-US" dirty="0"/>
              <a:t>, whatever things are </a:t>
            </a:r>
            <a:r>
              <a:rPr lang="en-US" u="sng" dirty="0"/>
              <a:t>lovely</a:t>
            </a:r>
            <a:r>
              <a:rPr lang="en-US" dirty="0"/>
              <a:t>, whatever things are </a:t>
            </a:r>
            <a:r>
              <a:rPr lang="en-US" u="sng" dirty="0"/>
              <a:t>of good report</a:t>
            </a:r>
            <a:r>
              <a:rPr lang="en-US" dirty="0"/>
              <a:t>, if there is any </a:t>
            </a:r>
            <a:r>
              <a:rPr lang="en-US" u="sng" dirty="0"/>
              <a:t>virtue</a:t>
            </a:r>
            <a:r>
              <a:rPr lang="en-US" dirty="0"/>
              <a:t> and if there is anything </a:t>
            </a:r>
            <a:r>
              <a:rPr lang="en-US" u="sng" dirty="0"/>
              <a:t>praiseworthy</a:t>
            </a:r>
            <a:r>
              <a:rPr lang="en-US" dirty="0"/>
              <a:t>--</a:t>
            </a:r>
            <a:r>
              <a:rPr lang="en-US" u="sng" dirty="0"/>
              <a:t>meditate on these things</a:t>
            </a:r>
            <a:r>
              <a:rPr lang="en-US" dirty="0"/>
              <a:t>. 9 The things which you learned and received and heard and saw in me, these do, and the God of peace will be with you.</a:t>
            </a:r>
          </a:p>
          <a:p>
            <a:pPr algn="l"/>
            <a:endParaRPr lang="en-US" b="1" dirty="0"/>
          </a:p>
          <a:p>
            <a:r>
              <a:rPr lang="en-US" b="1" dirty="0"/>
              <a:t>John 12:48-50 KJV 48</a:t>
            </a:r>
            <a:r>
              <a:rPr lang="en-US" b="0" dirty="0"/>
              <a:t> He that </a:t>
            </a:r>
            <a:r>
              <a:rPr lang="en-US" b="0" dirty="0" err="1"/>
              <a:t>rejecteth</a:t>
            </a:r>
            <a:r>
              <a:rPr lang="en-US" b="0" dirty="0"/>
              <a:t> me, and </a:t>
            </a:r>
            <a:r>
              <a:rPr lang="en-US" b="0" dirty="0" err="1"/>
              <a:t>receiveth</a:t>
            </a:r>
            <a:r>
              <a:rPr lang="en-US" b="0" dirty="0"/>
              <a:t> not my words, hath one that </a:t>
            </a:r>
            <a:r>
              <a:rPr lang="en-US" b="0" dirty="0" err="1"/>
              <a:t>judgeth</a:t>
            </a:r>
            <a:r>
              <a:rPr lang="en-US" b="0" dirty="0"/>
              <a:t> him: the word that I have spoken, the same shall judge him in the last day. </a:t>
            </a:r>
            <a:r>
              <a:rPr lang="en-US" b="1" dirty="0"/>
              <a:t>49</a:t>
            </a:r>
            <a:r>
              <a:rPr lang="en-US" b="0" dirty="0"/>
              <a:t> For I have not spoken of myself; but the Father which sent me, he gave me a commandment, what I should say, and what I should speak. </a:t>
            </a:r>
            <a:r>
              <a:rPr lang="en-US" b="1" dirty="0"/>
              <a:t>50</a:t>
            </a:r>
            <a:r>
              <a:rPr lang="en-US" b="0" dirty="0"/>
              <a:t> And I know that his commandment is life everlasting: whatsoever I speak therefore, even as the Father said unto me, so I speak</a:t>
            </a:r>
          </a:p>
          <a:p>
            <a:r>
              <a:rPr lang="en-US" b="1" dirty="0"/>
              <a:t>Romans 5:1-9 NKJV </a:t>
            </a:r>
            <a:r>
              <a:rPr lang="en-US" dirty="0"/>
              <a:t>1 Therefore, having been </a:t>
            </a:r>
            <a:r>
              <a:rPr lang="en-US" b="1" dirty="0"/>
              <a:t>justified by faith, we have peace with God through our Lord Jesus Christ</a:t>
            </a:r>
            <a:r>
              <a:rPr lang="en-US" dirty="0"/>
              <a:t>, 2 through whom also we have access by faith into this grace in which we stand, and rejoice in hope of the glory of God. 3 And not only that, but we also glory in tribulations, knowing that tribulation produces perseverance; 4 and perseverance, character; and character, hope. 5 Now hope does not disappoint, because the love of God has been poured out in our hearts by the Holy Spirit who was given to us. 6 For when we were still without strength, in due time Christ died for the ungodly. 7 For scarcely for a righteous man will one die; yet perhaps for a good man someone would even dare to die. 8 But God demonstrates His own love toward us, in that while we were still sinners, Christ died for us. 9 Much more then, having now been justified by His blood, we shall be </a:t>
            </a:r>
            <a:r>
              <a:rPr lang="en-US" b="1" dirty="0"/>
              <a:t>saved from wrath </a:t>
            </a:r>
            <a:r>
              <a:rPr lang="en-US" dirty="0"/>
              <a:t>through Him.</a:t>
            </a:r>
          </a:p>
          <a:p>
            <a:r>
              <a:rPr lang="en-US" b="1" dirty="0"/>
              <a:t>Hebrews 10:38 NKJ</a:t>
            </a:r>
            <a:r>
              <a:rPr lang="en-US" dirty="0"/>
              <a:t>V 38 </a:t>
            </a:r>
            <a:r>
              <a:rPr lang="en-US" b="1" dirty="0"/>
              <a:t>Now the just shall live by faith</a:t>
            </a:r>
            <a:r>
              <a:rPr lang="en-US" dirty="0"/>
              <a:t>; But if anyone draws back, My soul has no pleasure in him."</a:t>
            </a:r>
          </a:p>
        </p:txBody>
      </p:sp>
      <p:sp>
        <p:nvSpPr>
          <p:cNvPr id="4" name="Slide Number Placeholder 3"/>
          <p:cNvSpPr>
            <a:spLocks noGrp="1"/>
          </p:cNvSpPr>
          <p:nvPr>
            <p:ph type="sldNum" sz="quarter" idx="5"/>
          </p:nvPr>
        </p:nvSpPr>
        <p:spPr/>
        <p:txBody>
          <a:bodyPr/>
          <a:lstStyle/>
          <a:p>
            <a:fld id="{CDAAE1FE-786B-4B83-86A4-F53D629261B4}" type="slidenum">
              <a:rPr lang="en-US" smtClean="0"/>
              <a:t>8</a:t>
            </a:fld>
            <a:endParaRPr lang="en-US" dirty="0"/>
          </a:p>
        </p:txBody>
      </p:sp>
      <p:sp>
        <p:nvSpPr>
          <p:cNvPr id="5" name="Date Placeholder 4">
            <a:extLst>
              <a:ext uri="{FF2B5EF4-FFF2-40B4-BE49-F238E27FC236}">
                <a16:creationId xmlns:a16="http://schemas.microsoft.com/office/drawing/2014/main" id="{D303A60E-4CF8-4F90-BE82-E8F5C0DD3312}"/>
              </a:ext>
            </a:extLst>
          </p:cNvPr>
          <p:cNvSpPr>
            <a:spLocks noGrp="1"/>
          </p:cNvSpPr>
          <p:nvPr>
            <p:ph type="dt" idx="1"/>
          </p:nvPr>
        </p:nvSpPr>
        <p:spPr/>
        <p:txBody>
          <a:bodyPr/>
          <a:lstStyle/>
          <a:p>
            <a:r>
              <a:rPr lang="en-US"/>
              <a:t>9/4/2022 pm</a:t>
            </a:r>
            <a:endParaRPr lang="en-US" dirty="0"/>
          </a:p>
        </p:txBody>
      </p:sp>
      <p:sp>
        <p:nvSpPr>
          <p:cNvPr id="6" name="Footer Placeholder 5">
            <a:extLst>
              <a:ext uri="{FF2B5EF4-FFF2-40B4-BE49-F238E27FC236}">
                <a16:creationId xmlns:a16="http://schemas.microsoft.com/office/drawing/2014/main" id="{1E8D9ADF-16AE-0359-50BD-5EDFC653DB7B}"/>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906638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662251"/>
            <a:ext cx="7802880" cy="4158853"/>
          </a:xfrm>
        </p:spPr>
        <p:txBody>
          <a:bodyPr/>
          <a:lstStyle/>
          <a:p>
            <a:pPr defTabSz="1021768">
              <a:defRPr/>
            </a:pPr>
            <a:r>
              <a:rPr lang="en-US" sz="1300" dirty="0"/>
              <a:t>Philippians 4:8-9 NKJV 8 Finally, brethren, whatever things are </a:t>
            </a:r>
            <a:r>
              <a:rPr lang="en-US" sz="1300" u="sng" dirty="0"/>
              <a:t>true</a:t>
            </a:r>
            <a:r>
              <a:rPr lang="en-US" sz="1300" dirty="0"/>
              <a:t>, whatever things are </a:t>
            </a:r>
            <a:r>
              <a:rPr lang="en-US" sz="1300" u="sng" dirty="0"/>
              <a:t>noble</a:t>
            </a:r>
            <a:r>
              <a:rPr lang="en-US" sz="1300" dirty="0"/>
              <a:t>, whatever things are </a:t>
            </a:r>
            <a:r>
              <a:rPr lang="en-US" sz="1300" u="sng" dirty="0"/>
              <a:t>just</a:t>
            </a:r>
            <a:r>
              <a:rPr lang="en-US" sz="1300" dirty="0"/>
              <a:t>, whatever things are </a:t>
            </a:r>
            <a:r>
              <a:rPr lang="en-US" sz="1300" u="sng" dirty="0"/>
              <a:t>pure</a:t>
            </a:r>
            <a:r>
              <a:rPr lang="en-US" sz="1300" dirty="0"/>
              <a:t>, whatever things are </a:t>
            </a:r>
            <a:r>
              <a:rPr lang="en-US" sz="1300" u="sng" dirty="0"/>
              <a:t>lovely</a:t>
            </a:r>
            <a:r>
              <a:rPr lang="en-US" sz="1300" dirty="0"/>
              <a:t>, whatever things are </a:t>
            </a:r>
            <a:r>
              <a:rPr lang="en-US" sz="1300" u="sng" dirty="0"/>
              <a:t>of good report</a:t>
            </a:r>
            <a:r>
              <a:rPr lang="en-US" sz="1300" dirty="0"/>
              <a:t>, if there is any </a:t>
            </a:r>
            <a:r>
              <a:rPr lang="en-US" sz="1300" u="sng" dirty="0"/>
              <a:t>virtue</a:t>
            </a:r>
            <a:r>
              <a:rPr lang="en-US" sz="1300" dirty="0"/>
              <a:t> and if there is anything </a:t>
            </a:r>
            <a:r>
              <a:rPr lang="en-US" sz="1300" u="sng" dirty="0"/>
              <a:t>praiseworthy</a:t>
            </a:r>
            <a:r>
              <a:rPr lang="en-US" sz="1300" dirty="0"/>
              <a:t>--</a:t>
            </a:r>
            <a:r>
              <a:rPr lang="en-US" sz="1300" u="sng" dirty="0"/>
              <a:t>meditate on these things</a:t>
            </a:r>
            <a:r>
              <a:rPr lang="en-US" sz="1300" dirty="0"/>
              <a:t>. 9 The things which you learned and received and heard and saw in me, these do, and the God of peace will be with you.</a:t>
            </a:r>
          </a:p>
          <a:p>
            <a:pPr algn="l"/>
            <a:endParaRPr lang="en-US" sz="1300" dirty="0"/>
          </a:p>
          <a:p>
            <a:r>
              <a:rPr lang="en-US" sz="1300" b="1" dirty="0"/>
              <a:t>Galatians 5:19-21 NKJV </a:t>
            </a:r>
            <a:r>
              <a:rPr lang="en-US" sz="1300" dirty="0"/>
              <a:t>19 Now the works of the flesh are evident, which are: </a:t>
            </a:r>
            <a:r>
              <a:rPr lang="en-US" sz="1300" i="1" dirty="0"/>
              <a:t>adultery, fornication, uncleanness, lewdness</a:t>
            </a:r>
            <a:r>
              <a:rPr lang="en-US" sz="1300" dirty="0"/>
              <a:t>, 20 idolatry, sorcery, hatred, contentions, jealousies, outbursts of wrath, selfish ambitions, dissensions, heresies, 21 envy, murders, drunkenness, revelries, and the like (or such like); of which I tell you beforehand, just as I also told you in time past, that those who practice such things will not inherit the kingdom of God.</a:t>
            </a:r>
          </a:p>
          <a:p>
            <a:r>
              <a:rPr lang="en-US" sz="1300" b="1" dirty="0"/>
              <a:t>Titus 2:1-5 NKJV </a:t>
            </a:r>
            <a:r>
              <a:rPr lang="en-US" sz="1300" dirty="0"/>
              <a:t>1 But as for you, speak the things which are proper for sound doctrine: 2 that the older men be sober, reverent, temperate, sound in faith, in love, in patience; 3 the older women likewise, that they be reverent in behavior, not slanderers, not given to much wine, teachers of good things-- 4 that they admonish the young women to love their husbands, to love their children, 5 to be discreet, chaste, homemakers, good, obedient to their own husbands, that the word of God may not be blasphemed.</a:t>
            </a:r>
          </a:p>
          <a:p>
            <a:r>
              <a:rPr lang="en-US" sz="1300" b="1" dirty="0"/>
              <a:t>James 3:17-18 NKJV </a:t>
            </a:r>
            <a:r>
              <a:rPr lang="en-US" sz="1300" dirty="0"/>
              <a:t>17 But the wisdom that is from above is first pure, then peaceable, gentle, willing to yield, full of mercy and good fruits, without partiality and without hypocrisy</a:t>
            </a:r>
          </a:p>
          <a:p>
            <a:r>
              <a:rPr lang="en-US" sz="1300" b="1" dirty="0"/>
              <a:t>1 Peter 3:1-2 NKJV </a:t>
            </a:r>
            <a:r>
              <a:rPr lang="en-US" sz="1300" dirty="0"/>
              <a:t>1 Wives, likewise, be submissive to your own husbands, that even if some do not obey the word, they, without a word, may be won by the conduct of their wive</a:t>
            </a:r>
            <a:r>
              <a:rPr lang="en-US" sz="1300" i="1" dirty="0"/>
              <a:t>s, 2 </a:t>
            </a:r>
            <a:r>
              <a:rPr lang="en-US" sz="1300" dirty="0"/>
              <a:t>when they observe your chaste conduct accompanied by fear (fear of displeasing God).</a:t>
            </a:r>
          </a:p>
        </p:txBody>
      </p:sp>
      <p:sp>
        <p:nvSpPr>
          <p:cNvPr id="4" name="Slide Number Placeholder 3"/>
          <p:cNvSpPr>
            <a:spLocks noGrp="1"/>
          </p:cNvSpPr>
          <p:nvPr>
            <p:ph type="sldNum" sz="quarter" idx="5"/>
          </p:nvPr>
        </p:nvSpPr>
        <p:spPr/>
        <p:txBody>
          <a:bodyPr/>
          <a:lstStyle/>
          <a:p>
            <a:fld id="{CDAAE1FE-786B-4B83-86A4-F53D629261B4}" type="slidenum">
              <a:rPr lang="en-US" smtClean="0"/>
              <a:t>9</a:t>
            </a:fld>
            <a:endParaRPr lang="en-US" dirty="0"/>
          </a:p>
        </p:txBody>
      </p:sp>
      <p:sp>
        <p:nvSpPr>
          <p:cNvPr id="5" name="Date Placeholder 4">
            <a:extLst>
              <a:ext uri="{FF2B5EF4-FFF2-40B4-BE49-F238E27FC236}">
                <a16:creationId xmlns:a16="http://schemas.microsoft.com/office/drawing/2014/main" id="{863E511D-2C99-427B-AA31-31966228096D}"/>
              </a:ext>
            </a:extLst>
          </p:cNvPr>
          <p:cNvSpPr>
            <a:spLocks noGrp="1"/>
          </p:cNvSpPr>
          <p:nvPr>
            <p:ph type="dt" idx="1"/>
          </p:nvPr>
        </p:nvSpPr>
        <p:spPr/>
        <p:txBody>
          <a:bodyPr/>
          <a:lstStyle/>
          <a:p>
            <a:r>
              <a:rPr lang="en-US"/>
              <a:t>9/4/2022 pm</a:t>
            </a:r>
            <a:endParaRPr lang="en-US" dirty="0"/>
          </a:p>
        </p:txBody>
      </p:sp>
      <p:sp>
        <p:nvSpPr>
          <p:cNvPr id="6" name="Footer Placeholder 5">
            <a:extLst>
              <a:ext uri="{FF2B5EF4-FFF2-40B4-BE49-F238E27FC236}">
                <a16:creationId xmlns:a16="http://schemas.microsoft.com/office/drawing/2014/main" id="{79865FB4-36E4-0FD0-2E52-20955DF6D50A}"/>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1523626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662251"/>
            <a:ext cx="7802880" cy="4158853"/>
          </a:xfrm>
        </p:spPr>
        <p:txBody>
          <a:bodyPr/>
          <a:lstStyle/>
          <a:p>
            <a:pPr defTabSz="1021768">
              <a:defRPr/>
            </a:pPr>
            <a:r>
              <a:rPr lang="en-US" b="1" dirty="0"/>
              <a:t>Philippians 4:8-9 NKJV </a:t>
            </a:r>
            <a:r>
              <a:rPr lang="en-US" dirty="0"/>
              <a:t>8 Finally, brethren, whatever things are </a:t>
            </a:r>
            <a:r>
              <a:rPr lang="en-US" u="sng" dirty="0"/>
              <a:t>true</a:t>
            </a:r>
            <a:r>
              <a:rPr lang="en-US" dirty="0"/>
              <a:t>, whatever things are </a:t>
            </a:r>
            <a:r>
              <a:rPr lang="en-US" u="sng" dirty="0"/>
              <a:t>noble</a:t>
            </a:r>
            <a:r>
              <a:rPr lang="en-US" dirty="0"/>
              <a:t>, whatever things are just, whatever things are </a:t>
            </a:r>
            <a:r>
              <a:rPr lang="en-US" u="sng" dirty="0"/>
              <a:t>pure</a:t>
            </a:r>
            <a:r>
              <a:rPr lang="en-US" dirty="0"/>
              <a:t>, </a:t>
            </a:r>
            <a:r>
              <a:rPr lang="en-US" b="1" dirty="0"/>
              <a:t>whatever things are </a:t>
            </a:r>
            <a:r>
              <a:rPr lang="en-US" b="1" u="sng" dirty="0"/>
              <a:t>lovely</a:t>
            </a:r>
            <a:r>
              <a:rPr lang="en-US" dirty="0"/>
              <a:t>, whatever things are </a:t>
            </a:r>
            <a:r>
              <a:rPr lang="en-US" u="sng" dirty="0"/>
              <a:t>of good report</a:t>
            </a:r>
            <a:r>
              <a:rPr lang="en-US" dirty="0"/>
              <a:t>, if there is any </a:t>
            </a:r>
            <a:r>
              <a:rPr lang="en-US" u="sng" dirty="0"/>
              <a:t>virtue</a:t>
            </a:r>
            <a:r>
              <a:rPr lang="en-US" dirty="0"/>
              <a:t> and if there is anything </a:t>
            </a:r>
            <a:r>
              <a:rPr lang="en-US" u="sng" dirty="0"/>
              <a:t>praiseworthy</a:t>
            </a:r>
            <a:r>
              <a:rPr lang="en-US" dirty="0"/>
              <a:t>--</a:t>
            </a:r>
            <a:r>
              <a:rPr lang="en-US" u="sng" dirty="0"/>
              <a:t>meditate on these things</a:t>
            </a:r>
            <a:r>
              <a:rPr lang="en-US" dirty="0"/>
              <a:t>. 9 The things which you learned and received and heard and saw in me, these do, and the God of peace will be with you.</a:t>
            </a:r>
          </a:p>
          <a:p>
            <a:pPr algn="l"/>
            <a:endParaRPr lang="en-US" b="1" dirty="0"/>
          </a:p>
          <a:p>
            <a:pPr algn="l"/>
            <a:r>
              <a:rPr lang="en-US" b="1" dirty="0"/>
              <a:t>Philippians 2:1-3 NKJV </a:t>
            </a:r>
            <a:r>
              <a:rPr lang="en-US" dirty="0"/>
              <a:t>1 Therefore if there is any consolation in Christ, if any comfort of love, if any fellowship of the Spirit, if any affection and mercy, 2 fulfill my joy by being like-minded, having the same love, being of one accord, of one mind. </a:t>
            </a:r>
            <a:r>
              <a:rPr lang="en-US" b="1" dirty="0"/>
              <a:t>3 Let nothing be done through selfish ambition or conceit, but in lowliness of mind let each esteem others better than himself.</a:t>
            </a:r>
          </a:p>
          <a:p>
            <a:pPr algn="l"/>
            <a:r>
              <a:rPr lang="en-US" b="1" dirty="0"/>
              <a:t>Romans 12:9-10 NKJV</a:t>
            </a:r>
            <a:r>
              <a:rPr lang="en-US" dirty="0"/>
              <a:t> 9 Let love be without hypocrisy. Abhor what is evil. Cling to what is good. </a:t>
            </a:r>
            <a:r>
              <a:rPr lang="en-US" b="1" dirty="0"/>
              <a:t>10 Be kindly affectionate to one another with brotherly love</a:t>
            </a:r>
            <a:r>
              <a:rPr lang="en-US" dirty="0"/>
              <a:t>, in honor giving preference to one another;</a:t>
            </a:r>
          </a:p>
          <a:p>
            <a:pPr algn="l"/>
            <a:endParaRPr lang="en-US" sz="2000" dirty="0">
              <a:latin typeface="TimesNewRomanPSMT"/>
            </a:endParaRPr>
          </a:p>
        </p:txBody>
      </p:sp>
      <p:sp>
        <p:nvSpPr>
          <p:cNvPr id="4" name="Slide Number Placeholder 3"/>
          <p:cNvSpPr>
            <a:spLocks noGrp="1"/>
          </p:cNvSpPr>
          <p:nvPr>
            <p:ph type="sldNum" sz="quarter" idx="5"/>
          </p:nvPr>
        </p:nvSpPr>
        <p:spPr/>
        <p:txBody>
          <a:bodyPr/>
          <a:lstStyle/>
          <a:p>
            <a:fld id="{CDAAE1FE-786B-4B83-86A4-F53D629261B4}" type="slidenum">
              <a:rPr lang="en-US" smtClean="0"/>
              <a:t>10</a:t>
            </a:fld>
            <a:endParaRPr lang="en-US" dirty="0"/>
          </a:p>
        </p:txBody>
      </p:sp>
      <p:sp>
        <p:nvSpPr>
          <p:cNvPr id="5" name="Date Placeholder 4">
            <a:extLst>
              <a:ext uri="{FF2B5EF4-FFF2-40B4-BE49-F238E27FC236}">
                <a16:creationId xmlns:a16="http://schemas.microsoft.com/office/drawing/2014/main" id="{12414D66-A038-467A-B37A-2014842CF29E}"/>
              </a:ext>
            </a:extLst>
          </p:cNvPr>
          <p:cNvSpPr>
            <a:spLocks noGrp="1"/>
          </p:cNvSpPr>
          <p:nvPr>
            <p:ph type="dt" idx="1"/>
          </p:nvPr>
        </p:nvSpPr>
        <p:spPr/>
        <p:txBody>
          <a:bodyPr/>
          <a:lstStyle/>
          <a:p>
            <a:r>
              <a:rPr lang="en-US"/>
              <a:t>9/4/2022 pm</a:t>
            </a:r>
            <a:endParaRPr lang="en-US" dirty="0"/>
          </a:p>
        </p:txBody>
      </p:sp>
      <p:sp>
        <p:nvSpPr>
          <p:cNvPr id="6" name="Footer Placeholder 5">
            <a:extLst>
              <a:ext uri="{FF2B5EF4-FFF2-40B4-BE49-F238E27FC236}">
                <a16:creationId xmlns:a16="http://schemas.microsoft.com/office/drawing/2014/main" id="{6A8A1A74-A1C4-4C3E-25EC-CEE79258208C}"/>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95098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53D16C-81D3-4626-BA4C-909CECF8EE0F}" type="datetimeFigureOut">
              <a:rPr lang="en-US" smtClean="0"/>
              <a:t>9/5/2022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41F78CB-5ADF-4223-8EBC-6FA3EA9A796B}" type="slidenum">
              <a:rPr lang="en-US" smtClean="0"/>
              <a:t>‹#›</a:t>
            </a:fld>
            <a:endParaRPr lang="en-US"/>
          </a:p>
        </p:txBody>
      </p:sp>
    </p:spTree>
    <p:extLst>
      <p:ext uri="{BB962C8B-B14F-4D97-AF65-F5344CB8AC3E}">
        <p14:creationId xmlns:p14="http://schemas.microsoft.com/office/powerpoint/2010/main" val="572669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53D16C-81D3-4626-BA4C-909CECF8EE0F}" type="datetimeFigureOut">
              <a:rPr lang="en-US" smtClean="0"/>
              <a:t>9/5/2022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41F78CB-5ADF-4223-8EBC-6FA3EA9A796B}" type="slidenum">
              <a:rPr lang="en-US" smtClean="0"/>
              <a:t>‹#›</a:t>
            </a:fld>
            <a:endParaRPr lang="en-US"/>
          </a:p>
        </p:txBody>
      </p:sp>
    </p:spTree>
    <p:extLst>
      <p:ext uri="{BB962C8B-B14F-4D97-AF65-F5344CB8AC3E}">
        <p14:creationId xmlns:p14="http://schemas.microsoft.com/office/powerpoint/2010/main" val="240370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53D16C-81D3-4626-BA4C-909CECF8EE0F}" type="datetimeFigureOut">
              <a:rPr lang="en-US" smtClean="0"/>
              <a:t>9/5/2022</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41F78CB-5ADF-4223-8EBC-6FA3EA9A796B}"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93951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253D16C-81D3-4626-BA4C-909CECF8EE0F}" type="datetimeFigureOut">
              <a:rPr lang="en-US" smtClean="0"/>
              <a:t>9/5/2022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1F78CB-5ADF-4223-8EBC-6FA3EA9A796B}" type="slidenum">
              <a:rPr lang="en-US" smtClean="0"/>
              <a:t>‹#›</a:t>
            </a:fld>
            <a:endParaRPr lang="en-US"/>
          </a:p>
        </p:txBody>
      </p:sp>
    </p:spTree>
    <p:extLst>
      <p:ext uri="{BB962C8B-B14F-4D97-AF65-F5344CB8AC3E}">
        <p14:creationId xmlns:p14="http://schemas.microsoft.com/office/powerpoint/2010/main" val="2360893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253D16C-81D3-4626-BA4C-909CECF8EE0F}" type="datetimeFigureOut">
              <a:rPr lang="en-US" smtClean="0"/>
              <a:t>9/5/2022</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1F78CB-5ADF-4223-8EBC-6FA3EA9A796B}"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68112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253D16C-81D3-4626-BA4C-909CECF8EE0F}" type="datetimeFigureOut">
              <a:rPr lang="en-US" smtClean="0"/>
              <a:t>9/5/2022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1F78CB-5ADF-4223-8EBC-6FA3EA9A796B}" type="slidenum">
              <a:rPr lang="en-US" smtClean="0"/>
              <a:t>‹#›</a:t>
            </a:fld>
            <a:endParaRPr lang="en-US"/>
          </a:p>
        </p:txBody>
      </p:sp>
    </p:spTree>
    <p:extLst>
      <p:ext uri="{BB962C8B-B14F-4D97-AF65-F5344CB8AC3E}">
        <p14:creationId xmlns:p14="http://schemas.microsoft.com/office/powerpoint/2010/main" val="29254120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53D16C-81D3-4626-BA4C-909CECF8EE0F}" type="datetimeFigureOut">
              <a:rPr lang="en-US" smtClean="0"/>
              <a:t>9/5/2022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1F78CB-5ADF-4223-8EBC-6FA3EA9A796B}" type="slidenum">
              <a:rPr lang="en-US" smtClean="0"/>
              <a:t>‹#›</a:t>
            </a:fld>
            <a:endParaRPr lang="en-US"/>
          </a:p>
        </p:txBody>
      </p:sp>
    </p:spTree>
    <p:extLst>
      <p:ext uri="{BB962C8B-B14F-4D97-AF65-F5344CB8AC3E}">
        <p14:creationId xmlns:p14="http://schemas.microsoft.com/office/powerpoint/2010/main" val="1637925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53D16C-81D3-4626-BA4C-909CECF8EE0F}" type="datetimeFigureOut">
              <a:rPr lang="en-US" smtClean="0"/>
              <a:t>9/5/2022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1F78CB-5ADF-4223-8EBC-6FA3EA9A796B}" type="slidenum">
              <a:rPr lang="en-US" smtClean="0"/>
              <a:t>‹#›</a:t>
            </a:fld>
            <a:endParaRPr lang="en-US"/>
          </a:p>
        </p:txBody>
      </p:sp>
    </p:spTree>
    <p:extLst>
      <p:ext uri="{BB962C8B-B14F-4D97-AF65-F5344CB8AC3E}">
        <p14:creationId xmlns:p14="http://schemas.microsoft.com/office/powerpoint/2010/main" val="304358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53D16C-81D3-4626-BA4C-909CECF8EE0F}" type="datetimeFigureOut">
              <a:rPr lang="en-US" smtClean="0"/>
              <a:t>9/5/2022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1F78CB-5ADF-4223-8EBC-6FA3EA9A796B}" type="slidenum">
              <a:rPr lang="en-US" smtClean="0"/>
              <a:t>‹#›</a:t>
            </a:fld>
            <a:endParaRPr lang="en-US"/>
          </a:p>
        </p:txBody>
      </p:sp>
    </p:spTree>
    <p:extLst>
      <p:ext uri="{BB962C8B-B14F-4D97-AF65-F5344CB8AC3E}">
        <p14:creationId xmlns:p14="http://schemas.microsoft.com/office/powerpoint/2010/main" val="2093779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53D16C-81D3-4626-BA4C-909CECF8EE0F}" type="datetimeFigureOut">
              <a:rPr lang="en-US" smtClean="0"/>
              <a:t>9/5/2022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41F78CB-5ADF-4223-8EBC-6FA3EA9A796B}" type="slidenum">
              <a:rPr lang="en-US" smtClean="0"/>
              <a:t>‹#›</a:t>
            </a:fld>
            <a:endParaRPr lang="en-US"/>
          </a:p>
        </p:txBody>
      </p:sp>
    </p:spTree>
    <p:extLst>
      <p:ext uri="{BB962C8B-B14F-4D97-AF65-F5344CB8AC3E}">
        <p14:creationId xmlns:p14="http://schemas.microsoft.com/office/powerpoint/2010/main" val="2421386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253D16C-81D3-4626-BA4C-909CECF8EE0F}" type="datetimeFigureOut">
              <a:rPr lang="en-US" smtClean="0"/>
              <a:t>9/5/2022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41F78CB-5ADF-4223-8EBC-6FA3EA9A796B}" type="slidenum">
              <a:rPr lang="en-US" smtClean="0"/>
              <a:t>‹#›</a:t>
            </a:fld>
            <a:endParaRPr lang="en-US"/>
          </a:p>
        </p:txBody>
      </p:sp>
    </p:spTree>
    <p:extLst>
      <p:ext uri="{BB962C8B-B14F-4D97-AF65-F5344CB8AC3E}">
        <p14:creationId xmlns:p14="http://schemas.microsoft.com/office/powerpoint/2010/main" val="3585237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53D16C-81D3-4626-BA4C-909CECF8EE0F}" type="datetimeFigureOut">
              <a:rPr lang="en-US" smtClean="0"/>
              <a:t>9/5/2022</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41F78CB-5ADF-4223-8EBC-6FA3EA9A796B}" type="slidenum">
              <a:rPr lang="en-US" smtClean="0"/>
              <a:t>‹#›</a:t>
            </a:fld>
            <a:endParaRPr lang="en-US"/>
          </a:p>
        </p:txBody>
      </p:sp>
    </p:spTree>
    <p:extLst>
      <p:ext uri="{BB962C8B-B14F-4D97-AF65-F5344CB8AC3E}">
        <p14:creationId xmlns:p14="http://schemas.microsoft.com/office/powerpoint/2010/main" val="1939611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53D16C-81D3-4626-BA4C-909CECF8EE0F}" type="datetimeFigureOut">
              <a:rPr lang="en-US" smtClean="0"/>
              <a:t>9/5/2022</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41F78CB-5ADF-4223-8EBC-6FA3EA9A796B}" type="slidenum">
              <a:rPr lang="en-US" smtClean="0"/>
              <a:t>‹#›</a:t>
            </a:fld>
            <a:endParaRPr lang="en-US"/>
          </a:p>
        </p:txBody>
      </p:sp>
    </p:spTree>
    <p:extLst>
      <p:ext uri="{BB962C8B-B14F-4D97-AF65-F5344CB8AC3E}">
        <p14:creationId xmlns:p14="http://schemas.microsoft.com/office/powerpoint/2010/main" val="3057082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53D16C-81D3-4626-BA4C-909CECF8EE0F}" type="datetimeFigureOut">
              <a:rPr lang="en-US" smtClean="0"/>
              <a:t>9/5/2022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41F78CB-5ADF-4223-8EBC-6FA3EA9A796B}" type="slidenum">
              <a:rPr lang="en-US" smtClean="0"/>
              <a:t>‹#›</a:t>
            </a:fld>
            <a:endParaRPr lang="en-US"/>
          </a:p>
        </p:txBody>
      </p:sp>
    </p:spTree>
    <p:extLst>
      <p:ext uri="{BB962C8B-B14F-4D97-AF65-F5344CB8AC3E}">
        <p14:creationId xmlns:p14="http://schemas.microsoft.com/office/powerpoint/2010/main" val="3965174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53D16C-81D3-4626-BA4C-909CECF8EE0F}" type="datetimeFigureOut">
              <a:rPr lang="en-US" smtClean="0"/>
              <a:t>9/5/2022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41F78CB-5ADF-4223-8EBC-6FA3EA9A796B}" type="slidenum">
              <a:rPr lang="en-US" smtClean="0"/>
              <a:t>‹#›</a:t>
            </a:fld>
            <a:endParaRPr lang="en-US"/>
          </a:p>
        </p:txBody>
      </p:sp>
    </p:spTree>
    <p:extLst>
      <p:ext uri="{BB962C8B-B14F-4D97-AF65-F5344CB8AC3E}">
        <p14:creationId xmlns:p14="http://schemas.microsoft.com/office/powerpoint/2010/main" val="1803610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53D16C-81D3-4626-BA4C-909CECF8EE0F}" type="datetimeFigureOut">
              <a:rPr lang="en-US" smtClean="0"/>
              <a:t>9/5/2022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1F78CB-5ADF-4223-8EBC-6FA3EA9A796B}" type="slidenum">
              <a:rPr lang="en-US" smtClean="0"/>
              <a:t>‹#›</a:t>
            </a:fld>
            <a:endParaRPr lang="en-US"/>
          </a:p>
        </p:txBody>
      </p:sp>
    </p:spTree>
    <p:extLst>
      <p:ext uri="{BB962C8B-B14F-4D97-AF65-F5344CB8AC3E}">
        <p14:creationId xmlns:p14="http://schemas.microsoft.com/office/powerpoint/2010/main" val="1689210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3253D16C-81D3-4626-BA4C-909CECF8EE0F}" type="datetimeFigureOut">
              <a:rPr lang="en-US" smtClean="0"/>
              <a:t>9/5/2022</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41F78CB-5ADF-4223-8EBC-6FA3EA9A796B}" type="slidenum">
              <a:rPr lang="en-US" smtClean="0"/>
              <a:t>‹#›</a:t>
            </a:fld>
            <a:endParaRPr lang="en-US"/>
          </a:p>
        </p:txBody>
      </p:sp>
    </p:spTree>
    <p:extLst>
      <p:ext uri="{BB962C8B-B14F-4D97-AF65-F5344CB8AC3E}">
        <p14:creationId xmlns:p14="http://schemas.microsoft.com/office/powerpoint/2010/main" val="34980978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AE0FE-B6EF-8A69-3DC7-386D0004253C}"/>
              </a:ext>
            </a:extLst>
          </p:cNvPr>
          <p:cNvSpPr>
            <a:spLocks noGrp="1"/>
          </p:cNvSpPr>
          <p:nvPr>
            <p:ph type="ctrTitle"/>
          </p:nvPr>
        </p:nvSpPr>
        <p:spPr>
          <a:xfrm>
            <a:off x="1704976" y="3854052"/>
            <a:ext cx="6967684" cy="923330"/>
          </a:xfrm>
        </p:spPr>
        <p:txBody>
          <a:bodyPr wrap="square">
            <a:spAutoFit/>
          </a:bodyPr>
          <a:lstStyle/>
          <a:p>
            <a:r>
              <a:rPr kumimoji="0" lang="en-US" i="1" u="none" strike="noStrike" kern="1200" cap="none" spc="0" normalizeH="0" baseline="0" noProof="0" dirty="0">
                <a:ln>
                  <a:noFill/>
                </a:ln>
                <a:solidFill>
                  <a:schemeClr val="tx1"/>
                </a:solidFill>
                <a:effectLst/>
                <a:uLnTx/>
                <a:uFillTx/>
                <a:latin typeface="Candara" panose="020E0502030303020204" pitchFamily="34" charset="0"/>
                <a:ea typeface="+mj-ea"/>
                <a:cs typeface="+mj-cs"/>
              </a:rPr>
              <a:t>“</a:t>
            </a:r>
            <a:r>
              <a:rPr kumimoji="0" lang="en-US" b="1" i="1" u="none" strike="noStrike" kern="1200" cap="none" spc="0" normalizeH="0" baseline="0" noProof="0" dirty="0">
                <a:ln>
                  <a:noFill/>
                </a:ln>
                <a:solidFill>
                  <a:schemeClr val="tx1"/>
                </a:solidFill>
                <a:effectLst/>
                <a:uLnTx/>
                <a:uFillTx/>
                <a:latin typeface="Candara" panose="020E0502030303020204" pitchFamily="34" charset="0"/>
                <a:ea typeface="+mj-ea"/>
                <a:cs typeface="+mj-cs"/>
              </a:rPr>
              <a:t>Think on these things</a:t>
            </a:r>
            <a:r>
              <a:rPr kumimoji="0" lang="en-US" i="1" u="none" strike="noStrike" kern="1200" cap="none" spc="0" normalizeH="0" baseline="0" noProof="0" dirty="0">
                <a:ln>
                  <a:noFill/>
                </a:ln>
                <a:solidFill>
                  <a:schemeClr val="tx1"/>
                </a:solidFill>
                <a:effectLst/>
                <a:uLnTx/>
                <a:uFillTx/>
                <a:latin typeface="Candara" panose="020E0502030303020204" pitchFamily="34" charset="0"/>
                <a:ea typeface="+mj-ea"/>
                <a:cs typeface="+mj-cs"/>
              </a:rPr>
              <a:t>”</a:t>
            </a:r>
            <a:endParaRPr lang="en-US" sz="6000" dirty="0">
              <a:solidFill>
                <a:schemeClr val="tx1"/>
              </a:solidFill>
            </a:endParaRPr>
          </a:p>
        </p:txBody>
      </p:sp>
      <p:sp>
        <p:nvSpPr>
          <p:cNvPr id="3" name="Subtitle 2">
            <a:extLst>
              <a:ext uri="{FF2B5EF4-FFF2-40B4-BE49-F238E27FC236}">
                <a16:creationId xmlns:a16="http://schemas.microsoft.com/office/drawing/2014/main" id="{A05DA38E-2558-2E12-8533-62D9154CFCD2}"/>
              </a:ext>
            </a:extLst>
          </p:cNvPr>
          <p:cNvSpPr>
            <a:spLocks noGrp="1"/>
          </p:cNvSpPr>
          <p:nvPr>
            <p:ph type="subTitle" idx="1"/>
          </p:nvPr>
        </p:nvSpPr>
        <p:spPr>
          <a:xfrm>
            <a:off x="1704976" y="4777382"/>
            <a:ext cx="6600451" cy="523220"/>
          </a:xfrm>
        </p:spPr>
        <p:txBody>
          <a:bodyPr>
            <a:spAutoFit/>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n-US" sz="2800" b="0" i="0" u="none" strike="noStrike" kern="1200" cap="none" spc="0" normalizeH="0" baseline="0" noProof="0" dirty="0">
                <a:ln>
                  <a:noFill/>
                </a:ln>
                <a:solidFill>
                  <a:schemeClr val="tx1"/>
                </a:solidFill>
                <a:effectLst/>
                <a:uLnTx/>
                <a:uFillTx/>
                <a:latin typeface="Candara" panose="020E0502030303020204" pitchFamily="34" charset="0"/>
                <a:ea typeface="+mn-ea"/>
                <a:cs typeface="+mn-cs"/>
              </a:rPr>
              <a:t>Philippians 4:8</a:t>
            </a:r>
          </a:p>
        </p:txBody>
      </p:sp>
    </p:spTree>
    <p:extLst>
      <p:ext uri="{BB962C8B-B14F-4D97-AF65-F5344CB8AC3E}">
        <p14:creationId xmlns:p14="http://schemas.microsoft.com/office/powerpoint/2010/main" val="1332784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C247CF7-0767-466A-81F0-BB1015F55614}"/>
              </a:ext>
            </a:extLst>
          </p:cNvPr>
          <p:cNvSpPr>
            <a:spLocks noGrp="1"/>
          </p:cNvSpPr>
          <p:nvPr>
            <p:ph type="title"/>
          </p:nvPr>
        </p:nvSpPr>
        <p:spPr>
          <a:xfrm>
            <a:off x="1332224" y="605912"/>
            <a:ext cx="4695824" cy="715581"/>
          </a:xfrm>
        </p:spPr>
        <p:txBody>
          <a:bodyPr>
            <a:spAutoFit/>
          </a:bodyPr>
          <a:lstStyle/>
          <a:p>
            <a:r>
              <a:rPr lang="en-US" sz="4050" b="1" i="1" dirty="0">
                <a:solidFill>
                  <a:schemeClr val="tx1"/>
                </a:solidFill>
                <a:latin typeface="Candara" panose="020E0502030303020204" pitchFamily="34" charset="0"/>
              </a:rPr>
              <a:t>LOVELY, </a:t>
            </a:r>
            <a:r>
              <a:rPr lang="en-US" i="1" dirty="0" err="1">
                <a:solidFill>
                  <a:schemeClr val="tx1"/>
                </a:solidFill>
                <a:latin typeface="Candara" panose="020E0502030303020204" pitchFamily="34" charset="0"/>
              </a:rPr>
              <a:t>prosphiles</a:t>
            </a:r>
            <a:endParaRPr lang="en-US" sz="4050" i="1" dirty="0">
              <a:solidFill>
                <a:schemeClr val="tx1"/>
              </a:solidFill>
              <a:latin typeface="Candara" panose="020E0502030303020204" pitchFamily="34" charset="0"/>
            </a:endParaRPr>
          </a:p>
        </p:txBody>
      </p:sp>
      <p:sp>
        <p:nvSpPr>
          <p:cNvPr id="9" name="Content Placeholder 2">
            <a:extLst>
              <a:ext uri="{FF2B5EF4-FFF2-40B4-BE49-F238E27FC236}">
                <a16:creationId xmlns:a16="http://schemas.microsoft.com/office/drawing/2014/main" id="{6665B15A-0179-4BA3-B7DB-67FFBAD0EF7C}"/>
              </a:ext>
            </a:extLst>
          </p:cNvPr>
          <p:cNvSpPr>
            <a:spLocks noGrp="1"/>
          </p:cNvSpPr>
          <p:nvPr>
            <p:ph idx="1"/>
          </p:nvPr>
        </p:nvSpPr>
        <p:spPr>
          <a:xfrm>
            <a:off x="866859" y="1471367"/>
            <a:ext cx="8154591" cy="4355038"/>
          </a:xfrm>
        </p:spPr>
        <p:txBody>
          <a:bodyPr>
            <a:spAutoFit/>
          </a:bodyPr>
          <a:lstStyle/>
          <a:p>
            <a:pPr>
              <a:buFont typeface="Wingdings" panose="05000000000000000000" pitchFamily="2" charset="2"/>
              <a:buChar char="§"/>
            </a:pPr>
            <a:r>
              <a:rPr lang="en-US" sz="2800" dirty="0">
                <a:solidFill>
                  <a:schemeClr val="tx1"/>
                </a:solidFill>
                <a:latin typeface="Candara" panose="020E0502030303020204" pitchFamily="34" charset="0"/>
              </a:rPr>
              <a:t>This is the only place this Greek word is used in the New Testament.</a:t>
            </a:r>
            <a:endParaRPr lang="en-US" sz="2800" b="1" dirty="0">
              <a:solidFill>
                <a:schemeClr val="tx1"/>
              </a:solidFill>
              <a:latin typeface="Candara" panose="020E0502030303020204" pitchFamily="34" charset="0"/>
            </a:endParaRPr>
          </a:p>
          <a:p>
            <a:pPr>
              <a:buFont typeface="Wingdings" panose="05000000000000000000" pitchFamily="2" charset="2"/>
              <a:buChar char="§"/>
            </a:pPr>
            <a:r>
              <a:rPr lang="en-US" sz="2800" dirty="0">
                <a:solidFill>
                  <a:schemeClr val="tx1"/>
                </a:solidFill>
                <a:latin typeface="Candara" panose="020E0502030303020204" pitchFamily="34" charset="0"/>
              </a:rPr>
              <a:t>Thoughts that should be “dear, beloved …of things: pleasing, agreeable, grateful, dear …of persons: kindly affection (ed), grateful, well disposed” – </a:t>
            </a:r>
            <a:r>
              <a:rPr lang="en-US" sz="2800" b="1" dirty="0">
                <a:solidFill>
                  <a:schemeClr val="tx1"/>
                </a:solidFill>
                <a:latin typeface="Candara" panose="020E0502030303020204" pitchFamily="34" charset="0"/>
              </a:rPr>
              <a:t>Liddell and Scott</a:t>
            </a:r>
          </a:p>
          <a:p>
            <a:r>
              <a:rPr lang="en-US" sz="2800" b="1" dirty="0">
                <a:solidFill>
                  <a:schemeClr val="tx1"/>
                </a:solidFill>
                <a:latin typeface="Candara" panose="020E0502030303020204" pitchFamily="34" charset="0"/>
              </a:rPr>
              <a:t>Christians should think thoughts that are kind and grateful and have a godly demeanor.</a:t>
            </a:r>
          </a:p>
          <a:p>
            <a:pPr>
              <a:buFont typeface="Wingdings" panose="05000000000000000000" pitchFamily="2" charset="2"/>
              <a:buChar char="§"/>
            </a:pPr>
            <a:r>
              <a:rPr lang="en-US" sz="2800" b="1" dirty="0">
                <a:solidFill>
                  <a:schemeClr val="tx1"/>
                </a:solidFill>
                <a:latin typeface="Candara" panose="020E0502030303020204" pitchFamily="34" charset="0"/>
              </a:rPr>
              <a:t> </a:t>
            </a:r>
            <a:r>
              <a:rPr lang="en-US" sz="2800" dirty="0">
                <a:solidFill>
                  <a:schemeClr val="tx1"/>
                </a:solidFill>
                <a:latin typeface="Candara" panose="020E0502030303020204" pitchFamily="34" charset="0"/>
              </a:rPr>
              <a:t>Philippians 2:1-3; Romans 12:9-10</a:t>
            </a:r>
          </a:p>
        </p:txBody>
      </p:sp>
      <p:sp>
        <p:nvSpPr>
          <p:cNvPr id="6" name="Slide Number Placeholder 3">
            <a:extLst>
              <a:ext uri="{FF2B5EF4-FFF2-40B4-BE49-F238E27FC236}">
                <a16:creationId xmlns:a16="http://schemas.microsoft.com/office/drawing/2014/main" id="{7AAEC77D-596A-46B1-BD64-0FE47B4042FC}"/>
              </a:ext>
            </a:extLst>
          </p:cNvPr>
          <p:cNvSpPr>
            <a:spLocks noGrp="1"/>
          </p:cNvSpPr>
          <p:nvPr>
            <p:ph type="sldNum" sz="quarter" idx="12"/>
          </p:nvPr>
        </p:nvSpPr>
        <p:spPr>
          <a:xfrm>
            <a:off x="8088685" y="5544085"/>
            <a:ext cx="584825" cy="273844"/>
          </a:xfrm>
        </p:spPr>
        <p:txBody>
          <a:bodyPr/>
          <a:lstStyle/>
          <a:p>
            <a:fld id="{D57F1E4F-1CFF-5643-939E-217C01CDF565}" type="slidenum">
              <a:rPr lang="en-US" smtClean="0"/>
              <a:pPr/>
              <a:t>10</a:t>
            </a:fld>
            <a:endParaRPr lang="en-US" dirty="0"/>
          </a:p>
        </p:txBody>
      </p:sp>
      <p:sp>
        <p:nvSpPr>
          <p:cNvPr id="2" name="TextBox 1">
            <a:extLst>
              <a:ext uri="{FF2B5EF4-FFF2-40B4-BE49-F238E27FC236}">
                <a16:creationId xmlns:a16="http://schemas.microsoft.com/office/drawing/2014/main" id="{C877D4B2-4DD6-29CD-52F7-061BC4BCBCD6}"/>
              </a:ext>
            </a:extLst>
          </p:cNvPr>
          <p:cNvSpPr txBox="1"/>
          <p:nvPr/>
        </p:nvSpPr>
        <p:spPr>
          <a:xfrm>
            <a:off x="2211636" y="75131"/>
            <a:ext cx="4775667" cy="669414"/>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750" b="1" i="1" u="none" strike="noStrike" kern="1200" cap="none" spc="0" normalizeH="0" baseline="0" noProof="0" dirty="0">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uLnTx/>
                <a:uFillTx/>
                <a:latin typeface="Candara" panose="020E0502030303020204" pitchFamily="34" charset="0"/>
                <a:ea typeface="+mn-ea"/>
                <a:cs typeface="+mn-cs"/>
              </a:rPr>
              <a:t>whatever things are …</a:t>
            </a:r>
          </a:p>
        </p:txBody>
      </p:sp>
    </p:spTree>
    <p:extLst>
      <p:ext uri="{BB962C8B-B14F-4D97-AF65-F5344CB8AC3E}">
        <p14:creationId xmlns:p14="http://schemas.microsoft.com/office/powerpoint/2010/main" val="1008593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10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10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10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C247CF7-0767-466A-81F0-BB1015F55614}"/>
              </a:ext>
            </a:extLst>
          </p:cNvPr>
          <p:cNvSpPr>
            <a:spLocks noGrp="1"/>
          </p:cNvSpPr>
          <p:nvPr>
            <p:ph type="title"/>
          </p:nvPr>
        </p:nvSpPr>
        <p:spPr>
          <a:xfrm>
            <a:off x="1335663" y="605910"/>
            <a:ext cx="6441453" cy="715581"/>
          </a:xfrm>
        </p:spPr>
        <p:txBody>
          <a:bodyPr wrap="square">
            <a:spAutoFit/>
          </a:bodyPr>
          <a:lstStyle/>
          <a:p>
            <a:r>
              <a:rPr lang="en-US" sz="4050" b="1" i="1" dirty="0">
                <a:solidFill>
                  <a:schemeClr val="tx1"/>
                </a:solidFill>
                <a:latin typeface="Candara" panose="020E0502030303020204" pitchFamily="34" charset="0"/>
              </a:rPr>
              <a:t>OF GOOD REPORT</a:t>
            </a:r>
            <a:r>
              <a:rPr lang="en-US" sz="4050" i="1" dirty="0">
                <a:solidFill>
                  <a:schemeClr val="tx1"/>
                </a:solidFill>
                <a:latin typeface="Candara" panose="020E0502030303020204" pitchFamily="34" charset="0"/>
              </a:rPr>
              <a:t> </a:t>
            </a:r>
            <a:r>
              <a:rPr lang="en-US" i="1" dirty="0">
                <a:solidFill>
                  <a:schemeClr val="tx1"/>
                </a:solidFill>
                <a:latin typeface="Candara" panose="020E0502030303020204" pitchFamily="34" charset="0"/>
              </a:rPr>
              <a:t>(</a:t>
            </a:r>
            <a:r>
              <a:rPr lang="en-US" i="1" dirty="0" err="1">
                <a:solidFill>
                  <a:schemeClr val="tx1"/>
                </a:solidFill>
                <a:latin typeface="Candara" panose="020E0502030303020204" pitchFamily="34" charset="0"/>
              </a:rPr>
              <a:t>euphemos</a:t>
            </a:r>
            <a:r>
              <a:rPr lang="en-US" i="1" dirty="0">
                <a:solidFill>
                  <a:schemeClr val="tx1"/>
                </a:solidFill>
                <a:latin typeface="Candara" panose="020E0502030303020204" pitchFamily="34" charset="0"/>
              </a:rPr>
              <a:t>)</a:t>
            </a:r>
          </a:p>
        </p:txBody>
      </p:sp>
      <p:sp>
        <p:nvSpPr>
          <p:cNvPr id="9" name="Content Placeholder 2">
            <a:extLst>
              <a:ext uri="{FF2B5EF4-FFF2-40B4-BE49-F238E27FC236}">
                <a16:creationId xmlns:a16="http://schemas.microsoft.com/office/drawing/2014/main" id="{6665B15A-0179-4BA3-B7DB-67FFBAD0EF7C}"/>
              </a:ext>
            </a:extLst>
          </p:cNvPr>
          <p:cNvSpPr>
            <a:spLocks noGrp="1"/>
          </p:cNvSpPr>
          <p:nvPr>
            <p:ph idx="1"/>
          </p:nvPr>
        </p:nvSpPr>
        <p:spPr>
          <a:xfrm>
            <a:off x="989410" y="1409213"/>
            <a:ext cx="8007265" cy="4226798"/>
          </a:xfrm>
        </p:spPr>
        <p:txBody>
          <a:bodyPr>
            <a:spAutoFit/>
          </a:bodyPr>
          <a:lstStyle/>
          <a:p>
            <a:pPr marL="0" indent="0">
              <a:buNone/>
            </a:pPr>
            <a:r>
              <a:rPr lang="en-US" sz="2800" dirty="0">
                <a:solidFill>
                  <a:schemeClr val="tx1"/>
                </a:solidFill>
                <a:latin typeface="Candara" panose="020E0502030303020204" pitchFamily="34" charset="0"/>
              </a:rPr>
              <a:t>Defined as things that are “auspicious, </a:t>
            </a:r>
            <a:r>
              <a:rPr lang="en-US" sz="2800" dirty="0" err="1">
                <a:solidFill>
                  <a:schemeClr val="tx1"/>
                </a:solidFill>
                <a:latin typeface="Candara" panose="020E0502030303020204" pitchFamily="34" charset="0"/>
              </a:rPr>
              <a:t>wellsounding</a:t>
            </a:r>
            <a:r>
              <a:rPr lang="en-US" sz="2800" dirty="0">
                <a:solidFill>
                  <a:schemeClr val="tx1"/>
                </a:solidFill>
                <a:latin typeface="Candara" panose="020E0502030303020204" pitchFamily="34" charset="0"/>
              </a:rPr>
              <a:t>, praiseworthy, attractive, pleasing” – </a:t>
            </a:r>
            <a:r>
              <a:rPr lang="en-US" sz="2800" b="1" dirty="0">
                <a:solidFill>
                  <a:schemeClr val="tx1"/>
                </a:solidFill>
                <a:latin typeface="Candara" panose="020E0502030303020204" pitchFamily="34" charset="0"/>
              </a:rPr>
              <a:t>Arndt and Gingrich</a:t>
            </a:r>
          </a:p>
          <a:p>
            <a:pPr lvl="1">
              <a:buFont typeface="Wingdings" panose="05000000000000000000" pitchFamily="2" charset="2"/>
              <a:buChar char="§"/>
            </a:pPr>
            <a:r>
              <a:rPr lang="en-US" sz="2800" dirty="0">
                <a:solidFill>
                  <a:schemeClr val="tx1"/>
                </a:solidFill>
                <a:latin typeface="Candara" panose="020E0502030303020204" pitchFamily="34" charset="0"/>
              </a:rPr>
              <a:t>“What rings true to the highest standard” as a note of a tune in a song that rings true to the previous notes.</a:t>
            </a:r>
          </a:p>
          <a:p>
            <a:r>
              <a:rPr lang="en-US" sz="2800" b="1" dirty="0">
                <a:solidFill>
                  <a:schemeClr val="tx1"/>
                </a:solidFill>
                <a:latin typeface="Candara" panose="020E0502030303020204" pitchFamily="34" charset="0"/>
              </a:rPr>
              <a:t>Do not think on words or doctrines that cannot save – ponder on the teachings of Christ that lead to the forgiveness of sins </a:t>
            </a:r>
            <a:r>
              <a:rPr lang="en-US" sz="2800" dirty="0">
                <a:solidFill>
                  <a:schemeClr val="tx1"/>
                </a:solidFill>
                <a:latin typeface="Candara" panose="020E0502030303020204" pitchFamily="34" charset="0"/>
              </a:rPr>
              <a:t>- 2 Peter 1:1-11</a:t>
            </a:r>
          </a:p>
        </p:txBody>
      </p:sp>
      <p:sp>
        <p:nvSpPr>
          <p:cNvPr id="6" name="Slide Number Placeholder 3">
            <a:extLst>
              <a:ext uri="{FF2B5EF4-FFF2-40B4-BE49-F238E27FC236}">
                <a16:creationId xmlns:a16="http://schemas.microsoft.com/office/drawing/2014/main" id="{7AAEC77D-596A-46B1-BD64-0FE47B4042FC}"/>
              </a:ext>
            </a:extLst>
          </p:cNvPr>
          <p:cNvSpPr>
            <a:spLocks noGrp="1"/>
          </p:cNvSpPr>
          <p:nvPr>
            <p:ph type="sldNum" sz="quarter" idx="12"/>
          </p:nvPr>
        </p:nvSpPr>
        <p:spPr>
          <a:xfrm>
            <a:off x="8088685" y="5544085"/>
            <a:ext cx="584825" cy="273844"/>
          </a:xfrm>
        </p:spPr>
        <p:txBody>
          <a:bodyPr/>
          <a:lstStyle/>
          <a:p>
            <a:fld id="{D57F1E4F-1CFF-5643-939E-217C01CDF565}" type="slidenum">
              <a:rPr lang="en-US" smtClean="0"/>
              <a:pPr/>
              <a:t>11</a:t>
            </a:fld>
            <a:endParaRPr lang="en-US" dirty="0"/>
          </a:p>
        </p:txBody>
      </p:sp>
      <p:sp>
        <p:nvSpPr>
          <p:cNvPr id="5" name="TextBox 4">
            <a:extLst>
              <a:ext uri="{FF2B5EF4-FFF2-40B4-BE49-F238E27FC236}">
                <a16:creationId xmlns:a16="http://schemas.microsoft.com/office/drawing/2014/main" id="{ED977DFD-D227-8EAB-0F81-EBB62494E246}"/>
              </a:ext>
            </a:extLst>
          </p:cNvPr>
          <p:cNvSpPr txBox="1"/>
          <p:nvPr/>
        </p:nvSpPr>
        <p:spPr>
          <a:xfrm>
            <a:off x="2211636" y="65706"/>
            <a:ext cx="4775667" cy="669414"/>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750" b="1" i="1" u="none" strike="noStrike" kern="1200" cap="none" spc="0" normalizeH="0" baseline="0" noProof="0" dirty="0">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uLnTx/>
                <a:uFillTx/>
                <a:latin typeface="Candara" panose="020E0502030303020204" pitchFamily="34" charset="0"/>
                <a:ea typeface="+mn-ea"/>
                <a:cs typeface="+mn-cs"/>
              </a:rPr>
              <a:t>whatever things are …</a:t>
            </a:r>
          </a:p>
        </p:txBody>
      </p:sp>
    </p:spTree>
    <p:extLst>
      <p:ext uri="{BB962C8B-B14F-4D97-AF65-F5344CB8AC3E}">
        <p14:creationId xmlns:p14="http://schemas.microsoft.com/office/powerpoint/2010/main" val="2956652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10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C247CF7-0767-466A-81F0-BB1015F55614}"/>
              </a:ext>
            </a:extLst>
          </p:cNvPr>
          <p:cNvSpPr>
            <a:spLocks noGrp="1"/>
          </p:cNvSpPr>
          <p:nvPr>
            <p:ph type="title"/>
          </p:nvPr>
        </p:nvSpPr>
        <p:spPr>
          <a:xfrm>
            <a:off x="1332226" y="596483"/>
            <a:ext cx="6386879" cy="715581"/>
          </a:xfrm>
        </p:spPr>
        <p:txBody>
          <a:bodyPr>
            <a:spAutoFit/>
          </a:bodyPr>
          <a:lstStyle/>
          <a:p>
            <a:r>
              <a:rPr lang="en-US" sz="4050" b="1" i="1" dirty="0">
                <a:solidFill>
                  <a:schemeClr val="tx1"/>
                </a:solidFill>
                <a:latin typeface="Candara" panose="020E0502030303020204" pitchFamily="34" charset="0"/>
              </a:rPr>
              <a:t>VIRTUE and PRAISEWORTHY</a:t>
            </a:r>
          </a:p>
        </p:txBody>
      </p:sp>
      <p:sp>
        <p:nvSpPr>
          <p:cNvPr id="9" name="Content Placeholder 2">
            <a:extLst>
              <a:ext uri="{FF2B5EF4-FFF2-40B4-BE49-F238E27FC236}">
                <a16:creationId xmlns:a16="http://schemas.microsoft.com/office/drawing/2014/main" id="{6665B15A-0179-4BA3-B7DB-67FFBAD0EF7C}"/>
              </a:ext>
            </a:extLst>
          </p:cNvPr>
          <p:cNvSpPr>
            <a:spLocks noGrp="1"/>
          </p:cNvSpPr>
          <p:nvPr>
            <p:ph idx="1"/>
          </p:nvPr>
        </p:nvSpPr>
        <p:spPr>
          <a:xfrm>
            <a:off x="801965" y="1354530"/>
            <a:ext cx="8162925" cy="5345053"/>
          </a:xfrm>
        </p:spPr>
        <p:txBody>
          <a:bodyPr>
            <a:spAutoFit/>
          </a:bodyPr>
          <a:lstStyle/>
          <a:p>
            <a:pPr marL="0" indent="0">
              <a:buNone/>
            </a:pPr>
            <a:r>
              <a:rPr lang="en-US" sz="2800" b="1" dirty="0">
                <a:solidFill>
                  <a:schemeClr val="tx1"/>
                </a:solidFill>
                <a:latin typeface="Candara" panose="020E0502030303020204" pitchFamily="34" charset="0"/>
              </a:rPr>
              <a:t>The attributes of a Christian are to be both</a:t>
            </a:r>
            <a:r>
              <a:rPr lang="en-US" sz="2800" dirty="0">
                <a:solidFill>
                  <a:schemeClr val="tx1"/>
                </a:solidFill>
                <a:latin typeface="Candara" panose="020E0502030303020204" pitchFamily="34" charset="0"/>
              </a:rPr>
              <a:t> “</a:t>
            </a:r>
            <a:r>
              <a:rPr lang="en-US" sz="2800" b="1" i="1" u="sng" dirty="0">
                <a:solidFill>
                  <a:schemeClr val="tx1"/>
                </a:solidFill>
                <a:latin typeface="Candara" panose="020E0502030303020204" pitchFamily="34" charset="0"/>
              </a:rPr>
              <a:t>virtuous</a:t>
            </a:r>
            <a:r>
              <a:rPr lang="en-US" sz="2800" i="1" dirty="0">
                <a:solidFill>
                  <a:schemeClr val="tx1"/>
                </a:solidFill>
                <a:latin typeface="Candara" panose="020E0502030303020204" pitchFamily="34" charset="0"/>
              </a:rPr>
              <a:t>” </a:t>
            </a:r>
            <a:r>
              <a:rPr lang="en-US" sz="2800" b="1" dirty="0">
                <a:solidFill>
                  <a:schemeClr val="tx1"/>
                </a:solidFill>
                <a:latin typeface="Candara" panose="020E0502030303020204" pitchFamily="34" charset="0"/>
              </a:rPr>
              <a:t>and</a:t>
            </a:r>
            <a:r>
              <a:rPr lang="en-US" sz="2800" i="1" dirty="0">
                <a:solidFill>
                  <a:schemeClr val="tx1"/>
                </a:solidFill>
                <a:latin typeface="Candara" panose="020E0502030303020204" pitchFamily="34" charset="0"/>
              </a:rPr>
              <a:t> “</a:t>
            </a:r>
            <a:r>
              <a:rPr lang="en-US" sz="2800" b="1" i="1" u="sng" dirty="0">
                <a:solidFill>
                  <a:schemeClr val="tx1"/>
                </a:solidFill>
                <a:latin typeface="Candara" panose="020E0502030303020204" pitchFamily="34" charset="0"/>
              </a:rPr>
              <a:t>praiseworthy</a:t>
            </a:r>
            <a:r>
              <a:rPr lang="en-US" sz="2800" i="1" dirty="0">
                <a:solidFill>
                  <a:schemeClr val="tx1"/>
                </a:solidFill>
                <a:latin typeface="Candara" panose="020E0502030303020204" pitchFamily="34" charset="0"/>
              </a:rPr>
              <a:t>”</a:t>
            </a:r>
            <a:r>
              <a:rPr lang="en-US" sz="2800" dirty="0">
                <a:solidFill>
                  <a:schemeClr val="tx1"/>
                </a:solidFill>
                <a:latin typeface="Candara" panose="020E0502030303020204" pitchFamily="34" charset="0"/>
              </a:rPr>
              <a:t> </a:t>
            </a:r>
            <a:r>
              <a:rPr lang="en-US" sz="2800" b="1" dirty="0">
                <a:solidFill>
                  <a:schemeClr val="tx1"/>
                </a:solidFill>
                <a:latin typeface="Candara" panose="020E0502030303020204" pitchFamily="34" charset="0"/>
              </a:rPr>
              <a:t>according to Paul.</a:t>
            </a:r>
          </a:p>
          <a:p>
            <a:pPr algn="l">
              <a:buFont typeface="Wingdings" panose="05000000000000000000" pitchFamily="2" charset="2"/>
              <a:buChar char="§"/>
            </a:pPr>
            <a:r>
              <a:rPr lang="en-US" sz="2800" i="1" dirty="0">
                <a:solidFill>
                  <a:schemeClr val="tx1"/>
                </a:solidFill>
                <a:latin typeface="Candara" panose="020E0502030303020204" pitchFamily="34" charset="0"/>
              </a:rPr>
              <a:t>“</a:t>
            </a:r>
            <a:r>
              <a:rPr lang="en-US" sz="2800" b="1" i="1" u="sng" dirty="0">
                <a:solidFill>
                  <a:schemeClr val="tx1"/>
                </a:solidFill>
                <a:latin typeface="Candara" panose="020E0502030303020204" pitchFamily="34" charset="0"/>
              </a:rPr>
              <a:t>Virtue</a:t>
            </a:r>
            <a:r>
              <a:rPr lang="en-US" sz="2800" i="1" dirty="0">
                <a:solidFill>
                  <a:schemeClr val="tx1"/>
                </a:solidFill>
                <a:latin typeface="Candara" panose="020E0502030303020204" pitchFamily="34" charset="0"/>
              </a:rPr>
              <a:t>” (arete) </a:t>
            </a:r>
            <a:r>
              <a:rPr lang="en-US" sz="2800" dirty="0">
                <a:solidFill>
                  <a:schemeClr val="tx1"/>
                </a:solidFill>
                <a:latin typeface="Candara" panose="020E0502030303020204" pitchFamily="34" charset="0"/>
              </a:rPr>
              <a:t>– (moral excellence and righteousness; goodness), uprightness –</a:t>
            </a:r>
            <a:r>
              <a:rPr lang="en-US" sz="2800" b="1" dirty="0">
                <a:solidFill>
                  <a:schemeClr val="tx1"/>
                </a:solidFill>
                <a:latin typeface="Candara" panose="020E0502030303020204" pitchFamily="34" charset="0"/>
              </a:rPr>
              <a:t> Moulton</a:t>
            </a:r>
          </a:p>
          <a:p>
            <a:pPr>
              <a:buFont typeface="Wingdings" panose="05000000000000000000" pitchFamily="2" charset="2"/>
              <a:buChar char="§"/>
            </a:pPr>
            <a:r>
              <a:rPr lang="en-US" sz="2800" i="1" dirty="0">
                <a:solidFill>
                  <a:schemeClr val="tx1"/>
                </a:solidFill>
                <a:latin typeface="Candara" panose="020E0502030303020204" pitchFamily="34" charset="0"/>
              </a:rPr>
              <a:t>“</a:t>
            </a:r>
            <a:r>
              <a:rPr lang="en-US" sz="2800" b="1" i="1" u="sng" dirty="0">
                <a:solidFill>
                  <a:schemeClr val="tx1"/>
                </a:solidFill>
                <a:latin typeface="Candara" panose="020E0502030303020204" pitchFamily="34" charset="0"/>
              </a:rPr>
              <a:t>Praise</a:t>
            </a:r>
            <a:r>
              <a:rPr lang="en-US" sz="2800" i="1" dirty="0">
                <a:solidFill>
                  <a:schemeClr val="tx1"/>
                </a:solidFill>
                <a:latin typeface="Candara" panose="020E0502030303020204" pitchFamily="34" charset="0"/>
              </a:rPr>
              <a:t>” (epinaos)</a:t>
            </a:r>
            <a:r>
              <a:rPr lang="en-US" sz="2800" dirty="0">
                <a:solidFill>
                  <a:schemeClr val="tx1"/>
                </a:solidFill>
                <a:latin typeface="Candara" panose="020E0502030303020204" pitchFamily="34" charset="0"/>
              </a:rPr>
              <a:t> – “approval, praise, commendation” – </a:t>
            </a:r>
            <a:r>
              <a:rPr lang="en-US" sz="2800" b="1" dirty="0">
                <a:solidFill>
                  <a:schemeClr val="tx1"/>
                </a:solidFill>
                <a:latin typeface="Candara" panose="020E0502030303020204" pitchFamily="34" charset="0"/>
              </a:rPr>
              <a:t>Liddell and Scott</a:t>
            </a:r>
          </a:p>
          <a:p>
            <a:pPr lvl="1">
              <a:buFont typeface="Wingdings" panose="05000000000000000000" pitchFamily="2" charset="2"/>
              <a:buChar char="§"/>
            </a:pPr>
            <a:r>
              <a:rPr lang="en-US" sz="2800" dirty="0">
                <a:solidFill>
                  <a:schemeClr val="tx1"/>
                </a:solidFill>
                <a:latin typeface="Candara" panose="020E0502030303020204" pitchFamily="34" charset="0"/>
              </a:rPr>
              <a:t>“Praise, applause, honor paid, ground or reason of praise or commendation … approval” </a:t>
            </a:r>
            <a:r>
              <a:rPr lang="en-US" sz="2800" b="1" dirty="0">
                <a:solidFill>
                  <a:schemeClr val="tx1"/>
                </a:solidFill>
                <a:latin typeface="Candara" panose="020E0502030303020204" pitchFamily="34" charset="0"/>
              </a:rPr>
              <a:t>– Moulton</a:t>
            </a:r>
          </a:p>
          <a:p>
            <a:r>
              <a:rPr lang="en-US" sz="2800" b="1" dirty="0">
                <a:solidFill>
                  <a:schemeClr val="tx1"/>
                </a:solidFill>
                <a:latin typeface="Candara" panose="020E0502030303020204" pitchFamily="34" charset="0"/>
              </a:rPr>
              <a:t>These six virtues describe the Christian’s moral excellence and approved state before God.</a:t>
            </a:r>
          </a:p>
        </p:txBody>
      </p:sp>
      <p:sp>
        <p:nvSpPr>
          <p:cNvPr id="6" name="Slide Number Placeholder 3">
            <a:extLst>
              <a:ext uri="{FF2B5EF4-FFF2-40B4-BE49-F238E27FC236}">
                <a16:creationId xmlns:a16="http://schemas.microsoft.com/office/drawing/2014/main" id="{7AAEC77D-596A-46B1-BD64-0FE47B4042FC}"/>
              </a:ext>
            </a:extLst>
          </p:cNvPr>
          <p:cNvSpPr>
            <a:spLocks noGrp="1"/>
          </p:cNvSpPr>
          <p:nvPr>
            <p:ph type="sldNum" sz="quarter" idx="12"/>
          </p:nvPr>
        </p:nvSpPr>
        <p:spPr>
          <a:xfrm>
            <a:off x="8088685" y="5544085"/>
            <a:ext cx="584825" cy="273844"/>
          </a:xfrm>
        </p:spPr>
        <p:txBody>
          <a:bodyPr/>
          <a:lstStyle/>
          <a:p>
            <a:fld id="{D57F1E4F-1CFF-5643-939E-217C01CDF565}" type="slidenum">
              <a:rPr lang="en-US" smtClean="0"/>
              <a:pPr/>
              <a:t>12</a:t>
            </a:fld>
            <a:endParaRPr lang="en-US" dirty="0"/>
          </a:p>
        </p:txBody>
      </p:sp>
      <p:sp>
        <p:nvSpPr>
          <p:cNvPr id="2" name="TextBox 1">
            <a:extLst>
              <a:ext uri="{FF2B5EF4-FFF2-40B4-BE49-F238E27FC236}">
                <a16:creationId xmlns:a16="http://schemas.microsoft.com/office/drawing/2014/main" id="{F3A4F35B-42C0-6BC6-3391-0E2445E27C4E}"/>
              </a:ext>
            </a:extLst>
          </p:cNvPr>
          <p:cNvSpPr txBox="1"/>
          <p:nvPr/>
        </p:nvSpPr>
        <p:spPr>
          <a:xfrm>
            <a:off x="2360943" y="55422"/>
            <a:ext cx="4442568" cy="66941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750" b="1" i="1" u="none" strike="noStrike" kern="1200" cap="none" spc="0" normalizeH="0" baseline="0" noProof="0" dirty="0">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uLnTx/>
                <a:uFillTx/>
                <a:latin typeface="Candara" panose="020E0502030303020204" pitchFamily="34" charset="0"/>
                <a:ea typeface="+mn-ea"/>
                <a:cs typeface="+mn-cs"/>
              </a:rPr>
              <a:t>Paul’s Summary</a:t>
            </a:r>
          </a:p>
        </p:txBody>
      </p:sp>
    </p:spTree>
    <p:extLst>
      <p:ext uri="{BB962C8B-B14F-4D97-AF65-F5344CB8AC3E}">
        <p14:creationId xmlns:p14="http://schemas.microsoft.com/office/powerpoint/2010/main" val="2663193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10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10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10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10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C247CF7-0767-466A-81F0-BB1015F55614}"/>
              </a:ext>
            </a:extLst>
          </p:cNvPr>
          <p:cNvSpPr>
            <a:spLocks noGrp="1"/>
          </p:cNvSpPr>
          <p:nvPr>
            <p:ph type="title"/>
          </p:nvPr>
        </p:nvSpPr>
        <p:spPr>
          <a:xfrm>
            <a:off x="1332225" y="605913"/>
            <a:ext cx="6879010" cy="715581"/>
          </a:xfrm>
        </p:spPr>
        <p:txBody>
          <a:bodyPr>
            <a:spAutoFit/>
          </a:bodyPr>
          <a:lstStyle/>
          <a:p>
            <a:r>
              <a:rPr lang="en-US" sz="4050" b="1" i="1" dirty="0">
                <a:solidFill>
                  <a:schemeClr val="tx1"/>
                </a:solidFill>
                <a:latin typeface="Candara" panose="020E0502030303020204" pitchFamily="34" charset="0"/>
              </a:rPr>
              <a:t>MEDITATE ON THESE THINGS</a:t>
            </a:r>
          </a:p>
        </p:txBody>
      </p:sp>
      <p:sp>
        <p:nvSpPr>
          <p:cNvPr id="9" name="Content Placeholder 2">
            <a:extLst>
              <a:ext uri="{FF2B5EF4-FFF2-40B4-BE49-F238E27FC236}">
                <a16:creationId xmlns:a16="http://schemas.microsoft.com/office/drawing/2014/main" id="{6665B15A-0179-4BA3-B7DB-67FFBAD0EF7C}"/>
              </a:ext>
            </a:extLst>
          </p:cNvPr>
          <p:cNvSpPr>
            <a:spLocks noGrp="1"/>
          </p:cNvSpPr>
          <p:nvPr>
            <p:ph idx="1"/>
          </p:nvPr>
        </p:nvSpPr>
        <p:spPr>
          <a:xfrm>
            <a:off x="802474" y="1518597"/>
            <a:ext cx="8341526" cy="4652556"/>
          </a:xfrm>
        </p:spPr>
        <p:txBody>
          <a:bodyPr>
            <a:spAutoFit/>
          </a:bodyPr>
          <a:lstStyle/>
          <a:p>
            <a:pPr marL="0" indent="0">
              <a:buNone/>
            </a:pPr>
            <a:r>
              <a:rPr lang="en-US" sz="3200" dirty="0">
                <a:solidFill>
                  <a:schemeClr val="tx1"/>
                </a:solidFill>
                <a:latin typeface="Candara" panose="020E0502030303020204" pitchFamily="34" charset="0"/>
              </a:rPr>
              <a:t>“</a:t>
            </a:r>
            <a:r>
              <a:rPr lang="en-US" sz="3200" b="1" dirty="0">
                <a:solidFill>
                  <a:schemeClr val="tx1"/>
                </a:solidFill>
                <a:latin typeface="Candara" panose="020E0502030303020204" pitchFamily="34" charset="0"/>
              </a:rPr>
              <a:t>Meditate, think</a:t>
            </a:r>
            <a:r>
              <a:rPr lang="en-US" sz="3200" dirty="0">
                <a:solidFill>
                  <a:schemeClr val="tx1"/>
                </a:solidFill>
                <a:latin typeface="Candara" panose="020E0502030303020204" pitchFamily="34" charset="0"/>
              </a:rPr>
              <a:t>” </a:t>
            </a:r>
            <a:r>
              <a:rPr lang="en-US" sz="3200" i="1" dirty="0">
                <a:solidFill>
                  <a:schemeClr val="tx1"/>
                </a:solidFill>
                <a:latin typeface="Candara" panose="020E0502030303020204" pitchFamily="34" charset="0"/>
              </a:rPr>
              <a:t>(</a:t>
            </a:r>
            <a:r>
              <a:rPr lang="en-US" sz="3200" i="1" dirty="0" err="1">
                <a:solidFill>
                  <a:schemeClr val="tx1"/>
                </a:solidFill>
                <a:latin typeface="Candara" panose="020E0502030303020204" pitchFamily="34" charset="0"/>
              </a:rPr>
              <a:t>logizomai</a:t>
            </a:r>
            <a:r>
              <a:rPr lang="en-US" sz="3200" i="1" dirty="0">
                <a:solidFill>
                  <a:schemeClr val="tx1"/>
                </a:solidFill>
                <a:latin typeface="Candara" panose="020E0502030303020204" pitchFamily="34" charset="0"/>
              </a:rPr>
              <a:t>)</a:t>
            </a:r>
            <a:r>
              <a:rPr lang="en-US" sz="3200" dirty="0">
                <a:solidFill>
                  <a:schemeClr val="tx1"/>
                </a:solidFill>
                <a:latin typeface="Candara" panose="020E0502030303020204" pitchFamily="34" charset="0"/>
              </a:rPr>
              <a:t> – “to count reckon, calculate, compute …without reference to numbers: to take into account, calculate, consider that … to count, deem, consider, that …to conclude by reasoning, infer that a thing is …” </a:t>
            </a:r>
            <a:r>
              <a:rPr lang="en-US" sz="3200" b="1" dirty="0">
                <a:solidFill>
                  <a:schemeClr val="tx1"/>
                </a:solidFill>
                <a:latin typeface="Candara" panose="020E0502030303020204" pitchFamily="34" charset="0"/>
              </a:rPr>
              <a:t>– Liddell and Scott</a:t>
            </a:r>
          </a:p>
          <a:p>
            <a:r>
              <a:rPr lang="en-US" sz="3200" b="1" dirty="0">
                <a:solidFill>
                  <a:schemeClr val="tx1"/>
                </a:solidFill>
                <a:latin typeface="Candara" panose="020E0502030303020204" pitchFamily="34" charset="0"/>
              </a:rPr>
              <a:t>Paul encourages the Philippians to</a:t>
            </a:r>
            <a:r>
              <a:rPr lang="en-US" sz="3200" dirty="0">
                <a:solidFill>
                  <a:schemeClr val="tx1"/>
                </a:solidFill>
                <a:latin typeface="Candara" panose="020E0502030303020204" pitchFamily="34" charset="0"/>
              </a:rPr>
              <a:t> “</a:t>
            </a:r>
            <a:r>
              <a:rPr lang="en-US" sz="3200" b="1" u="sng" dirty="0">
                <a:solidFill>
                  <a:schemeClr val="tx1"/>
                </a:solidFill>
                <a:latin typeface="Candara" panose="020E0502030303020204" pitchFamily="34" charset="0"/>
              </a:rPr>
              <a:t>meditate</a:t>
            </a:r>
            <a:r>
              <a:rPr lang="en-US" sz="3200" dirty="0">
                <a:solidFill>
                  <a:schemeClr val="tx1"/>
                </a:solidFill>
                <a:latin typeface="Candara" panose="020E0502030303020204" pitchFamily="34" charset="0"/>
              </a:rPr>
              <a:t>” </a:t>
            </a:r>
            <a:r>
              <a:rPr lang="en-US" sz="3200" b="1" dirty="0">
                <a:solidFill>
                  <a:schemeClr val="tx1"/>
                </a:solidFill>
                <a:latin typeface="Candara" panose="020E0502030303020204" pitchFamily="34" charset="0"/>
              </a:rPr>
              <a:t>on six things with the end in view of </a:t>
            </a:r>
            <a:r>
              <a:rPr lang="en-US" sz="3200" b="1" u="sng" dirty="0">
                <a:solidFill>
                  <a:schemeClr val="tx1"/>
                </a:solidFill>
                <a:latin typeface="Candara" panose="020E0502030303020204" pitchFamily="34" charset="0"/>
              </a:rPr>
              <a:t>receiving the peace of God</a:t>
            </a:r>
            <a:r>
              <a:rPr lang="en-US" sz="3200" b="1" dirty="0">
                <a:solidFill>
                  <a:schemeClr val="tx1"/>
                </a:solidFill>
                <a:latin typeface="Candara" panose="020E0502030303020204" pitchFamily="34" charset="0"/>
              </a:rPr>
              <a:t>.</a:t>
            </a:r>
          </a:p>
        </p:txBody>
      </p:sp>
      <p:sp>
        <p:nvSpPr>
          <p:cNvPr id="6" name="Slide Number Placeholder 3">
            <a:extLst>
              <a:ext uri="{FF2B5EF4-FFF2-40B4-BE49-F238E27FC236}">
                <a16:creationId xmlns:a16="http://schemas.microsoft.com/office/drawing/2014/main" id="{7AAEC77D-596A-46B1-BD64-0FE47B4042FC}"/>
              </a:ext>
            </a:extLst>
          </p:cNvPr>
          <p:cNvSpPr>
            <a:spLocks noGrp="1"/>
          </p:cNvSpPr>
          <p:nvPr>
            <p:ph type="sldNum" sz="quarter" idx="12"/>
          </p:nvPr>
        </p:nvSpPr>
        <p:spPr>
          <a:xfrm>
            <a:off x="8088685" y="5544085"/>
            <a:ext cx="584825" cy="273844"/>
          </a:xfrm>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871033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10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4E4635-878A-4C91-B5B6-B8A22F19B0EC}"/>
              </a:ext>
            </a:extLst>
          </p:cNvPr>
          <p:cNvSpPr>
            <a:spLocks noGrp="1"/>
          </p:cNvSpPr>
          <p:nvPr>
            <p:ph idx="1"/>
          </p:nvPr>
        </p:nvSpPr>
        <p:spPr>
          <a:xfrm>
            <a:off x="1385298" y="1256153"/>
            <a:ext cx="7574529" cy="5144998"/>
          </a:xfrm>
        </p:spPr>
        <p:txBody>
          <a:bodyPr>
            <a:spAutoFit/>
          </a:bodyPr>
          <a:lstStyle/>
          <a:p>
            <a:pPr marL="0" indent="0">
              <a:buNone/>
            </a:pPr>
            <a:r>
              <a:rPr lang="en-US" sz="2700" i="1" dirty="0">
                <a:solidFill>
                  <a:schemeClr val="tx1"/>
                </a:solidFill>
                <a:latin typeface="Candara" panose="020E0502030303020204" pitchFamily="34" charset="0"/>
              </a:rPr>
              <a:t>“Finally, Brethren,</a:t>
            </a:r>
          </a:p>
          <a:p>
            <a:pPr marL="0" indent="0">
              <a:buNone/>
            </a:pPr>
            <a:r>
              <a:rPr lang="en-US" sz="2700" i="1" dirty="0">
                <a:solidFill>
                  <a:schemeClr val="tx1"/>
                </a:solidFill>
                <a:latin typeface="Candara" panose="020E0502030303020204" pitchFamily="34" charset="0"/>
              </a:rPr>
              <a:t>whatever things are </a:t>
            </a:r>
            <a:r>
              <a:rPr lang="en-US" sz="2700" b="1" i="1" dirty="0">
                <a:solidFill>
                  <a:schemeClr val="tx1"/>
                </a:solidFill>
                <a:latin typeface="Candara" panose="020E0502030303020204" pitchFamily="34" charset="0"/>
              </a:rPr>
              <a:t>TRUE,</a:t>
            </a:r>
          </a:p>
          <a:p>
            <a:pPr marL="0" indent="0">
              <a:buNone/>
            </a:pPr>
            <a:r>
              <a:rPr lang="en-US" sz="2700" i="1" dirty="0">
                <a:solidFill>
                  <a:schemeClr val="tx1"/>
                </a:solidFill>
                <a:latin typeface="Candara" panose="020E0502030303020204" pitchFamily="34" charset="0"/>
              </a:rPr>
              <a:t>whatever things are </a:t>
            </a:r>
            <a:r>
              <a:rPr lang="en-US" sz="2700" b="1" i="1" dirty="0">
                <a:solidFill>
                  <a:schemeClr val="tx1"/>
                </a:solidFill>
                <a:latin typeface="Candara" panose="020E0502030303020204" pitchFamily="34" charset="0"/>
              </a:rPr>
              <a:t>HONORABLE,</a:t>
            </a:r>
          </a:p>
          <a:p>
            <a:pPr marL="0" indent="0">
              <a:buNone/>
            </a:pPr>
            <a:r>
              <a:rPr lang="en-US" sz="2700" i="1" dirty="0">
                <a:solidFill>
                  <a:schemeClr val="tx1"/>
                </a:solidFill>
                <a:latin typeface="Candara" panose="020E0502030303020204" pitchFamily="34" charset="0"/>
              </a:rPr>
              <a:t>whatever things are </a:t>
            </a:r>
            <a:r>
              <a:rPr lang="en-US" sz="2700" b="1" i="1" dirty="0">
                <a:solidFill>
                  <a:schemeClr val="tx1"/>
                </a:solidFill>
                <a:latin typeface="Candara" panose="020E0502030303020204" pitchFamily="34" charset="0"/>
              </a:rPr>
              <a:t>JUST,</a:t>
            </a:r>
          </a:p>
          <a:p>
            <a:pPr marL="0" indent="0">
              <a:buNone/>
            </a:pPr>
            <a:r>
              <a:rPr lang="en-US" sz="2700" i="1" dirty="0">
                <a:solidFill>
                  <a:schemeClr val="tx1"/>
                </a:solidFill>
                <a:latin typeface="Candara" panose="020E0502030303020204" pitchFamily="34" charset="0"/>
              </a:rPr>
              <a:t>whatever things are </a:t>
            </a:r>
            <a:r>
              <a:rPr lang="en-US" sz="2700" b="1" i="1" dirty="0">
                <a:solidFill>
                  <a:schemeClr val="tx1"/>
                </a:solidFill>
                <a:latin typeface="Candara" panose="020E0502030303020204" pitchFamily="34" charset="0"/>
              </a:rPr>
              <a:t>PURE,</a:t>
            </a:r>
          </a:p>
          <a:p>
            <a:pPr marL="0" indent="0">
              <a:buNone/>
            </a:pPr>
            <a:r>
              <a:rPr lang="en-US" sz="2700" i="1" dirty="0">
                <a:solidFill>
                  <a:schemeClr val="tx1"/>
                </a:solidFill>
                <a:latin typeface="Candara" panose="020E0502030303020204" pitchFamily="34" charset="0"/>
              </a:rPr>
              <a:t>whatever things are </a:t>
            </a:r>
            <a:r>
              <a:rPr lang="en-US" sz="2700" b="1" i="1" dirty="0">
                <a:solidFill>
                  <a:schemeClr val="tx1"/>
                </a:solidFill>
                <a:latin typeface="Candara" panose="020E0502030303020204" pitchFamily="34" charset="0"/>
              </a:rPr>
              <a:t>LOVELY,</a:t>
            </a:r>
          </a:p>
          <a:p>
            <a:pPr marL="0" indent="0">
              <a:buNone/>
            </a:pPr>
            <a:r>
              <a:rPr lang="en-US" sz="2700" i="1" dirty="0">
                <a:solidFill>
                  <a:schemeClr val="tx1"/>
                </a:solidFill>
                <a:latin typeface="Candara" panose="020E0502030303020204" pitchFamily="34" charset="0"/>
              </a:rPr>
              <a:t>whatever things are </a:t>
            </a:r>
            <a:r>
              <a:rPr lang="en-US" sz="2700" b="1" i="1" dirty="0">
                <a:solidFill>
                  <a:schemeClr val="tx1"/>
                </a:solidFill>
                <a:latin typeface="Candara" panose="020E0502030303020204" pitchFamily="34" charset="0"/>
              </a:rPr>
              <a:t>OF GOOD REPORT,</a:t>
            </a:r>
          </a:p>
          <a:p>
            <a:pPr marL="0" indent="0">
              <a:buNone/>
            </a:pPr>
            <a:r>
              <a:rPr lang="en-US" sz="2700" i="1" dirty="0">
                <a:solidFill>
                  <a:schemeClr val="tx1"/>
                </a:solidFill>
                <a:latin typeface="Candara" panose="020E0502030303020204" pitchFamily="34" charset="0"/>
              </a:rPr>
              <a:t>if there be any </a:t>
            </a:r>
            <a:r>
              <a:rPr lang="en-US" sz="2700" b="1" i="1" dirty="0">
                <a:solidFill>
                  <a:schemeClr val="tx1"/>
                </a:solidFill>
                <a:latin typeface="Candara" panose="020E0502030303020204" pitchFamily="34" charset="0"/>
              </a:rPr>
              <a:t>VIRTUE</a:t>
            </a:r>
            <a:r>
              <a:rPr lang="en-US" sz="2700" i="1" dirty="0">
                <a:solidFill>
                  <a:schemeClr val="tx1"/>
                </a:solidFill>
                <a:latin typeface="Candara" panose="020E0502030303020204" pitchFamily="34" charset="0"/>
              </a:rPr>
              <a:t> and if there be any </a:t>
            </a:r>
            <a:r>
              <a:rPr lang="en-US" sz="2700" b="1" i="1" dirty="0">
                <a:solidFill>
                  <a:schemeClr val="tx1"/>
                </a:solidFill>
                <a:latin typeface="Candara" panose="020E0502030303020204" pitchFamily="34" charset="0"/>
              </a:rPr>
              <a:t>PRAISE</a:t>
            </a:r>
            <a:r>
              <a:rPr lang="en-US" sz="2700" i="1" dirty="0">
                <a:solidFill>
                  <a:schemeClr val="tx1"/>
                </a:solidFill>
                <a:latin typeface="Candara" panose="020E0502030303020204" pitchFamily="34" charset="0"/>
              </a:rPr>
              <a:t> </a:t>
            </a:r>
            <a:r>
              <a:rPr lang="en-US" sz="2700" b="1" i="1" dirty="0">
                <a:solidFill>
                  <a:schemeClr val="tx1"/>
                </a:solidFill>
                <a:latin typeface="Candara" panose="020E0502030303020204" pitchFamily="34" charset="0"/>
              </a:rPr>
              <a:t>(anything PRAISEWORTHY NKJV) </a:t>
            </a:r>
            <a:r>
              <a:rPr lang="en-US" sz="2700" i="1" dirty="0">
                <a:solidFill>
                  <a:schemeClr val="tx1"/>
                </a:solidFill>
                <a:latin typeface="Candara" panose="020E0502030303020204" pitchFamily="34" charset="0"/>
              </a:rPr>
              <a:t>– THINK / meditate on these things”</a:t>
            </a:r>
          </a:p>
        </p:txBody>
      </p:sp>
      <p:sp>
        <p:nvSpPr>
          <p:cNvPr id="15" name="Slide Number Placeholder 12">
            <a:extLst>
              <a:ext uri="{FF2B5EF4-FFF2-40B4-BE49-F238E27FC236}">
                <a16:creationId xmlns:a16="http://schemas.microsoft.com/office/drawing/2014/main" id="{1247BEDA-61CC-4475-B854-5B5C0276F16F}"/>
              </a:ext>
            </a:extLst>
          </p:cNvPr>
          <p:cNvSpPr>
            <a:spLocks noGrp="1"/>
          </p:cNvSpPr>
          <p:nvPr>
            <p:ph type="sldNum" sz="quarter" idx="12"/>
          </p:nvPr>
        </p:nvSpPr>
        <p:spPr>
          <a:xfrm>
            <a:off x="8120034" y="5527728"/>
            <a:ext cx="584825" cy="273844"/>
          </a:xfrm>
        </p:spPr>
        <p:txBody>
          <a:bodyPr/>
          <a:lstStyle/>
          <a:p>
            <a:fld id="{D57F1E4F-1CFF-5643-939E-217C01CDF565}" type="slidenum">
              <a:rPr lang="en-US" smtClean="0"/>
              <a:pPr/>
              <a:t>14</a:t>
            </a:fld>
            <a:endParaRPr lang="en-US" dirty="0"/>
          </a:p>
        </p:txBody>
      </p:sp>
      <p:sp>
        <p:nvSpPr>
          <p:cNvPr id="14" name="TextBox 13">
            <a:extLst>
              <a:ext uri="{FF2B5EF4-FFF2-40B4-BE49-F238E27FC236}">
                <a16:creationId xmlns:a16="http://schemas.microsoft.com/office/drawing/2014/main" id="{70910204-40CF-8449-1C99-DE28E45D0D95}"/>
              </a:ext>
            </a:extLst>
          </p:cNvPr>
          <p:cNvSpPr txBox="1"/>
          <p:nvPr/>
        </p:nvSpPr>
        <p:spPr>
          <a:xfrm>
            <a:off x="2286000" y="475625"/>
            <a:ext cx="4572000" cy="646331"/>
          </a:xfrm>
          <a:prstGeom prst="rect">
            <a:avLst/>
          </a:prstGeom>
          <a:noFill/>
        </p:spPr>
        <p:txBody>
          <a:bodyPr wrap="square">
            <a:spAutoFit/>
          </a:bodyPr>
          <a:lstStyle/>
          <a:p>
            <a:pPr algn="ctr"/>
            <a:r>
              <a:rPr lang="en-US" sz="3600" b="1" dirty="0">
                <a:latin typeface="Candara" panose="020E0502030303020204" pitchFamily="34" charset="0"/>
              </a:rPr>
              <a:t>Philippians 4:8</a:t>
            </a:r>
          </a:p>
        </p:txBody>
      </p:sp>
    </p:spTree>
    <p:extLst>
      <p:ext uri="{BB962C8B-B14F-4D97-AF65-F5344CB8AC3E}">
        <p14:creationId xmlns:p14="http://schemas.microsoft.com/office/powerpoint/2010/main" val="786559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4E4635-878A-4C91-B5B6-B8A22F19B0EC}"/>
              </a:ext>
            </a:extLst>
          </p:cNvPr>
          <p:cNvSpPr>
            <a:spLocks noGrp="1"/>
          </p:cNvSpPr>
          <p:nvPr>
            <p:ph idx="1"/>
          </p:nvPr>
        </p:nvSpPr>
        <p:spPr>
          <a:xfrm>
            <a:off x="1038226" y="1256153"/>
            <a:ext cx="8091286" cy="5401479"/>
          </a:xfrm>
        </p:spPr>
        <p:txBody>
          <a:bodyPr>
            <a:spAutoFit/>
          </a:bodyPr>
          <a:lstStyle/>
          <a:p>
            <a:pPr marL="0" indent="0">
              <a:buNone/>
            </a:pPr>
            <a:r>
              <a:rPr lang="en-US" sz="2700" i="1" dirty="0">
                <a:solidFill>
                  <a:schemeClr val="tx1"/>
                </a:solidFill>
                <a:latin typeface="Candara" panose="020E0502030303020204" pitchFamily="34" charset="0"/>
              </a:rPr>
              <a:t>“Finally, Brethren,</a:t>
            </a:r>
          </a:p>
          <a:p>
            <a:pPr marL="0" indent="0">
              <a:buNone/>
            </a:pPr>
            <a:r>
              <a:rPr lang="en-US" sz="2700" i="1" dirty="0">
                <a:solidFill>
                  <a:schemeClr val="tx1"/>
                </a:solidFill>
                <a:latin typeface="Candara" panose="020E0502030303020204" pitchFamily="34" charset="0"/>
              </a:rPr>
              <a:t>whatever things are </a:t>
            </a:r>
            <a:r>
              <a:rPr lang="en-US" sz="2700" b="1" i="1" dirty="0">
                <a:solidFill>
                  <a:schemeClr val="tx1"/>
                </a:solidFill>
                <a:latin typeface="Candara" panose="020E0502030303020204" pitchFamily="34" charset="0"/>
              </a:rPr>
              <a:t>TRUE,</a:t>
            </a:r>
          </a:p>
          <a:p>
            <a:pPr marL="0" indent="0">
              <a:buNone/>
            </a:pPr>
            <a:r>
              <a:rPr lang="en-US" sz="2700" i="1" dirty="0">
                <a:solidFill>
                  <a:schemeClr val="tx1"/>
                </a:solidFill>
                <a:latin typeface="Candara" panose="020E0502030303020204" pitchFamily="34" charset="0"/>
              </a:rPr>
              <a:t>whatever things are </a:t>
            </a:r>
            <a:r>
              <a:rPr lang="en-US" sz="2700" b="1" i="1" dirty="0">
                <a:solidFill>
                  <a:schemeClr val="tx1"/>
                </a:solidFill>
                <a:latin typeface="Candara" panose="020E0502030303020204" pitchFamily="34" charset="0"/>
              </a:rPr>
              <a:t>HONORABLE,</a:t>
            </a:r>
          </a:p>
          <a:p>
            <a:pPr marL="0" indent="0">
              <a:buNone/>
            </a:pPr>
            <a:r>
              <a:rPr lang="en-US" sz="2700" i="1" dirty="0">
                <a:solidFill>
                  <a:schemeClr val="tx1"/>
                </a:solidFill>
                <a:latin typeface="Candara" panose="020E0502030303020204" pitchFamily="34" charset="0"/>
              </a:rPr>
              <a:t>whatever things are </a:t>
            </a:r>
            <a:r>
              <a:rPr lang="en-US" sz="2700" b="1" i="1" dirty="0">
                <a:solidFill>
                  <a:schemeClr val="tx1"/>
                </a:solidFill>
                <a:latin typeface="Candara" panose="020E0502030303020204" pitchFamily="34" charset="0"/>
              </a:rPr>
              <a:t>JUST,</a:t>
            </a:r>
          </a:p>
          <a:p>
            <a:pPr marL="0" indent="0">
              <a:buNone/>
            </a:pPr>
            <a:r>
              <a:rPr lang="en-US" sz="2700" i="1" dirty="0">
                <a:solidFill>
                  <a:schemeClr val="tx1"/>
                </a:solidFill>
                <a:latin typeface="Candara" panose="020E0502030303020204" pitchFamily="34" charset="0"/>
              </a:rPr>
              <a:t>whatever things are </a:t>
            </a:r>
            <a:r>
              <a:rPr lang="en-US" sz="2700" b="1" i="1" dirty="0">
                <a:solidFill>
                  <a:schemeClr val="tx1"/>
                </a:solidFill>
                <a:latin typeface="Candara" panose="020E0502030303020204" pitchFamily="34" charset="0"/>
              </a:rPr>
              <a:t>PURE,</a:t>
            </a:r>
          </a:p>
          <a:p>
            <a:pPr marL="0" indent="0">
              <a:buNone/>
            </a:pPr>
            <a:r>
              <a:rPr lang="en-US" sz="2700" i="1" dirty="0">
                <a:solidFill>
                  <a:schemeClr val="tx1"/>
                </a:solidFill>
                <a:latin typeface="Candara" panose="020E0502030303020204" pitchFamily="34" charset="0"/>
              </a:rPr>
              <a:t>whatever things are </a:t>
            </a:r>
            <a:r>
              <a:rPr lang="en-US" sz="2700" b="1" i="1" dirty="0">
                <a:solidFill>
                  <a:schemeClr val="tx1"/>
                </a:solidFill>
                <a:latin typeface="Candara" panose="020E0502030303020204" pitchFamily="34" charset="0"/>
              </a:rPr>
              <a:t>LOVELY,</a:t>
            </a:r>
          </a:p>
          <a:p>
            <a:pPr marL="0" indent="0">
              <a:buNone/>
            </a:pPr>
            <a:r>
              <a:rPr lang="en-US" sz="2700" i="1" dirty="0">
                <a:solidFill>
                  <a:schemeClr val="tx1"/>
                </a:solidFill>
                <a:latin typeface="Candara" panose="020E0502030303020204" pitchFamily="34" charset="0"/>
              </a:rPr>
              <a:t>whatever things are </a:t>
            </a:r>
            <a:r>
              <a:rPr lang="en-US" sz="2700" b="1" i="1" dirty="0">
                <a:solidFill>
                  <a:schemeClr val="tx1"/>
                </a:solidFill>
                <a:latin typeface="Candara" panose="020E0502030303020204" pitchFamily="34" charset="0"/>
              </a:rPr>
              <a:t>OF GOOD REPORT,</a:t>
            </a:r>
          </a:p>
          <a:p>
            <a:pPr marL="0" indent="0">
              <a:buNone/>
            </a:pPr>
            <a:r>
              <a:rPr lang="en-US" sz="2700" i="1" dirty="0">
                <a:solidFill>
                  <a:schemeClr val="tx1"/>
                </a:solidFill>
                <a:latin typeface="Candara" panose="020E0502030303020204" pitchFamily="34" charset="0"/>
              </a:rPr>
              <a:t>if there is any </a:t>
            </a:r>
            <a:r>
              <a:rPr lang="en-US" sz="2700" b="1" i="1" dirty="0">
                <a:solidFill>
                  <a:schemeClr val="tx1"/>
                </a:solidFill>
                <a:latin typeface="Candara" panose="020E0502030303020204" pitchFamily="34" charset="0"/>
              </a:rPr>
              <a:t>VIRTUE</a:t>
            </a:r>
            <a:r>
              <a:rPr lang="en-US" sz="2700" i="1" dirty="0">
                <a:solidFill>
                  <a:schemeClr val="tx1"/>
                </a:solidFill>
                <a:latin typeface="Candara" panose="020E0502030303020204" pitchFamily="34" charset="0"/>
              </a:rPr>
              <a:t> and if there is any</a:t>
            </a:r>
          </a:p>
          <a:p>
            <a:pPr marL="0" indent="0">
              <a:buNone/>
            </a:pPr>
            <a:r>
              <a:rPr lang="en-US" sz="2700" b="1" i="1" dirty="0">
                <a:solidFill>
                  <a:schemeClr val="tx1"/>
                </a:solidFill>
                <a:latin typeface="Candara" panose="020E0502030303020204" pitchFamily="34" charset="0"/>
              </a:rPr>
              <a:t>PRAISE (ANYTHING PRAISEWORTHY, NKJV)</a:t>
            </a:r>
          </a:p>
          <a:p>
            <a:pPr marL="0" indent="0">
              <a:buNone/>
            </a:pPr>
            <a:r>
              <a:rPr lang="en-US" sz="2700" i="1" dirty="0">
                <a:solidFill>
                  <a:schemeClr val="tx1"/>
                </a:solidFill>
                <a:latin typeface="Candara" panose="020E0502030303020204" pitchFamily="34" charset="0"/>
              </a:rPr>
              <a:t>– meditate on these things”</a:t>
            </a:r>
          </a:p>
        </p:txBody>
      </p:sp>
      <p:sp>
        <p:nvSpPr>
          <p:cNvPr id="15" name="Slide Number Placeholder 12">
            <a:extLst>
              <a:ext uri="{FF2B5EF4-FFF2-40B4-BE49-F238E27FC236}">
                <a16:creationId xmlns:a16="http://schemas.microsoft.com/office/drawing/2014/main" id="{1247BEDA-61CC-4475-B854-5B5C0276F16F}"/>
              </a:ext>
            </a:extLst>
          </p:cNvPr>
          <p:cNvSpPr>
            <a:spLocks noGrp="1"/>
          </p:cNvSpPr>
          <p:nvPr>
            <p:ph type="sldNum" sz="quarter" idx="12"/>
          </p:nvPr>
        </p:nvSpPr>
        <p:spPr>
          <a:xfrm>
            <a:off x="8120034" y="5527728"/>
            <a:ext cx="584825" cy="273844"/>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14" name="TextBox 13">
            <a:extLst>
              <a:ext uri="{FF2B5EF4-FFF2-40B4-BE49-F238E27FC236}">
                <a16:creationId xmlns:a16="http://schemas.microsoft.com/office/drawing/2014/main" id="{70910204-40CF-8449-1C99-DE28E45D0D95}"/>
              </a:ext>
            </a:extLst>
          </p:cNvPr>
          <p:cNvSpPr txBox="1"/>
          <p:nvPr/>
        </p:nvSpPr>
        <p:spPr>
          <a:xfrm>
            <a:off x="2311044" y="609822"/>
            <a:ext cx="4572000" cy="646331"/>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effectLst/>
                <a:uLnTx/>
                <a:uFillTx/>
                <a:latin typeface="Candara" panose="020E0502030303020204" pitchFamily="34" charset="0"/>
                <a:ea typeface="+mn-ea"/>
                <a:cs typeface="+mn-cs"/>
              </a:rPr>
              <a:t>Philippians 4:8</a:t>
            </a:r>
          </a:p>
        </p:txBody>
      </p:sp>
    </p:spTree>
    <p:extLst>
      <p:ext uri="{BB962C8B-B14F-4D97-AF65-F5344CB8AC3E}">
        <p14:creationId xmlns:p14="http://schemas.microsoft.com/office/powerpoint/2010/main" val="198474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F6B6B06A-F28F-4E0B-8E64-E0E488E48FEE}"/>
              </a:ext>
            </a:extLst>
          </p:cNvPr>
          <p:cNvSpPr>
            <a:spLocks noGrp="1"/>
          </p:cNvSpPr>
          <p:nvPr>
            <p:ph type="sldNum" sz="quarter" idx="12"/>
          </p:nvPr>
        </p:nvSpPr>
        <p:spPr>
          <a:xfrm>
            <a:off x="8058718" y="5489031"/>
            <a:ext cx="584825" cy="273844"/>
          </a:xfrm>
        </p:spPr>
        <p:txBody>
          <a:bodyPr/>
          <a:lstStyle/>
          <a:p>
            <a:fld id="{D57F1E4F-1CFF-5643-939E-217C01CDF565}" type="slidenum">
              <a:rPr lang="en-US" smtClean="0"/>
              <a:pPr/>
              <a:t>3</a:t>
            </a:fld>
            <a:endParaRPr lang="en-US" dirty="0"/>
          </a:p>
        </p:txBody>
      </p:sp>
      <p:sp>
        <p:nvSpPr>
          <p:cNvPr id="4" name="TextBox 3">
            <a:extLst>
              <a:ext uri="{FF2B5EF4-FFF2-40B4-BE49-F238E27FC236}">
                <a16:creationId xmlns:a16="http://schemas.microsoft.com/office/drawing/2014/main" id="{728A78E9-4936-45C7-A260-368487210BFE}"/>
              </a:ext>
            </a:extLst>
          </p:cNvPr>
          <p:cNvSpPr txBox="1"/>
          <p:nvPr/>
        </p:nvSpPr>
        <p:spPr>
          <a:xfrm>
            <a:off x="1212815" y="1905697"/>
            <a:ext cx="7502560" cy="2031325"/>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lang="en-US" sz="3600" b="1" dirty="0">
                <a:latin typeface="Candara" panose="020E0502030303020204" pitchFamily="34" charset="0"/>
              </a:rPr>
              <a:t>Philippians 4:9</a:t>
            </a:r>
            <a:r>
              <a:rPr lang="en-US" sz="3600" dirty="0">
                <a:latin typeface="Candara" panose="020E0502030303020204" pitchFamily="34" charset="0"/>
              </a:rPr>
              <a:t>, </a:t>
            </a:r>
            <a:r>
              <a:rPr kumimoji="0" lang="en-US" sz="3000" i="1" u="none" strike="noStrike" kern="1200" cap="none" spc="0" normalizeH="0" baseline="0" noProof="0" dirty="0">
                <a:ln>
                  <a:noFill/>
                </a:ln>
                <a:effectLst/>
                <a:uLnTx/>
                <a:uFillTx/>
                <a:latin typeface="Candara" panose="020E0502030303020204" pitchFamily="34" charset="0"/>
                <a:ea typeface="+mn-ea"/>
                <a:cs typeface="+mn-cs"/>
              </a:rPr>
              <a:t>“</a:t>
            </a:r>
            <a:r>
              <a:rPr kumimoji="0" lang="en-US" sz="3000" b="1" i="1" u="none" strike="noStrike" kern="1200" cap="none" spc="0" normalizeH="0" baseline="0" noProof="0" dirty="0">
                <a:ln>
                  <a:noFill/>
                </a:ln>
                <a:effectLst/>
                <a:uLnTx/>
                <a:uFillTx/>
                <a:latin typeface="Candara" panose="020E0502030303020204" pitchFamily="34" charset="0"/>
                <a:ea typeface="+mn-ea"/>
                <a:cs typeface="+mn-cs"/>
              </a:rPr>
              <a:t>The things which ye both learned and received and heard and saw in me, these things do: and the God of peace shall be with you</a:t>
            </a:r>
            <a:r>
              <a:rPr kumimoji="0" lang="en-US" sz="3000" i="1" u="none" strike="noStrike" kern="1200" cap="none" spc="0" normalizeH="0" baseline="0" noProof="0" dirty="0">
                <a:ln>
                  <a:noFill/>
                </a:ln>
                <a:effectLst/>
                <a:uLnTx/>
                <a:uFillTx/>
                <a:latin typeface="Candara" panose="020E0502030303020204" pitchFamily="34" charset="0"/>
                <a:ea typeface="+mn-ea"/>
                <a:cs typeface="+mn-cs"/>
              </a:rPr>
              <a:t>.”</a:t>
            </a:r>
          </a:p>
        </p:txBody>
      </p:sp>
    </p:spTree>
    <p:extLst>
      <p:ext uri="{BB962C8B-B14F-4D97-AF65-F5344CB8AC3E}">
        <p14:creationId xmlns:p14="http://schemas.microsoft.com/office/powerpoint/2010/main" val="825370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C2E95-C351-42FA-9310-C6909011E593}"/>
              </a:ext>
            </a:extLst>
          </p:cNvPr>
          <p:cNvSpPr>
            <a:spLocks noGrp="1"/>
          </p:cNvSpPr>
          <p:nvPr>
            <p:ph type="title"/>
          </p:nvPr>
        </p:nvSpPr>
        <p:spPr>
          <a:xfrm>
            <a:off x="1324836" y="650530"/>
            <a:ext cx="6683765" cy="646331"/>
          </a:xfrm>
        </p:spPr>
        <p:txBody>
          <a:bodyPr>
            <a:spAutoFit/>
          </a:bodyPr>
          <a:lstStyle/>
          <a:p>
            <a:r>
              <a:rPr lang="en-US" sz="3600" b="1" dirty="0">
                <a:solidFill>
                  <a:schemeClr val="tx1"/>
                </a:solidFill>
                <a:latin typeface="Candara" panose="020E0502030303020204" pitchFamily="34" charset="0"/>
              </a:rPr>
              <a:t>INTRODUCTION</a:t>
            </a:r>
          </a:p>
        </p:txBody>
      </p:sp>
      <p:sp>
        <p:nvSpPr>
          <p:cNvPr id="3" name="Content Placeholder 2">
            <a:extLst>
              <a:ext uri="{FF2B5EF4-FFF2-40B4-BE49-F238E27FC236}">
                <a16:creationId xmlns:a16="http://schemas.microsoft.com/office/drawing/2014/main" id="{CC452DDB-3B51-4C1C-B569-D78F524B18E2}"/>
              </a:ext>
            </a:extLst>
          </p:cNvPr>
          <p:cNvSpPr>
            <a:spLocks noGrp="1"/>
          </p:cNvSpPr>
          <p:nvPr>
            <p:ph idx="1"/>
          </p:nvPr>
        </p:nvSpPr>
        <p:spPr>
          <a:xfrm>
            <a:off x="1168924" y="1456402"/>
            <a:ext cx="7889351" cy="4909036"/>
          </a:xfrm>
        </p:spPr>
        <p:txBody>
          <a:bodyPr wrap="square">
            <a:spAutoFit/>
          </a:bodyPr>
          <a:lstStyle/>
          <a:p>
            <a:pPr marL="0" indent="0">
              <a:buNone/>
            </a:pPr>
            <a:r>
              <a:rPr lang="en-US" sz="3200" b="1" dirty="0">
                <a:solidFill>
                  <a:schemeClr val="tx1"/>
                </a:solidFill>
                <a:latin typeface="Candara" panose="020E0502030303020204" pitchFamily="34" charset="0"/>
              </a:rPr>
              <a:t>Our Lord is the</a:t>
            </a:r>
            <a:r>
              <a:rPr lang="en-US" sz="3200" dirty="0">
                <a:solidFill>
                  <a:schemeClr val="tx1"/>
                </a:solidFill>
                <a:latin typeface="Candara" panose="020E0502030303020204" pitchFamily="34" charset="0"/>
              </a:rPr>
              <a:t> </a:t>
            </a:r>
            <a:r>
              <a:rPr lang="en-US" sz="3200" i="1" dirty="0">
                <a:solidFill>
                  <a:schemeClr val="tx1"/>
                </a:solidFill>
                <a:latin typeface="Candara" panose="020E0502030303020204" pitchFamily="34" charset="0"/>
              </a:rPr>
              <a:t>“</a:t>
            </a:r>
            <a:r>
              <a:rPr lang="en-US" sz="3200" b="1" i="1" u="sng" dirty="0">
                <a:solidFill>
                  <a:schemeClr val="tx1"/>
                </a:solidFill>
                <a:latin typeface="Candara" panose="020E0502030303020204" pitchFamily="34" charset="0"/>
              </a:rPr>
              <a:t>God of peace</a:t>
            </a:r>
            <a:r>
              <a:rPr lang="en-US" sz="3200" i="1" dirty="0">
                <a:solidFill>
                  <a:schemeClr val="tx1"/>
                </a:solidFill>
                <a:latin typeface="Candara" panose="020E0502030303020204" pitchFamily="34" charset="0"/>
              </a:rPr>
              <a:t>” </a:t>
            </a:r>
            <a:r>
              <a:rPr lang="en-US" sz="3200" dirty="0">
                <a:solidFill>
                  <a:schemeClr val="tx1"/>
                </a:solidFill>
                <a:latin typeface="Candara" panose="020E0502030303020204" pitchFamily="34" charset="0"/>
              </a:rPr>
              <a:t>–</a:t>
            </a:r>
            <a:br>
              <a:rPr lang="en-US" sz="3200" dirty="0">
                <a:solidFill>
                  <a:schemeClr val="tx1"/>
                </a:solidFill>
                <a:latin typeface="Candara" panose="020E0502030303020204" pitchFamily="34" charset="0"/>
              </a:rPr>
            </a:br>
            <a:r>
              <a:rPr lang="en-US" sz="3200" dirty="0">
                <a:solidFill>
                  <a:schemeClr val="tx1"/>
                </a:solidFill>
                <a:latin typeface="Candara" panose="020E0502030303020204" pitchFamily="34" charset="0"/>
              </a:rPr>
              <a:t>Philippians 4:7-9</a:t>
            </a:r>
          </a:p>
          <a:p>
            <a:pPr>
              <a:buFont typeface="Wingdings" panose="05000000000000000000" pitchFamily="2" charset="2"/>
              <a:buChar char="§"/>
            </a:pPr>
            <a:r>
              <a:rPr lang="en-US" sz="3200" dirty="0">
                <a:solidFill>
                  <a:schemeClr val="tx1"/>
                </a:solidFill>
                <a:latin typeface="Candara" panose="020E0502030303020204" pitchFamily="34" charset="0"/>
              </a:rPr>
              <a:t>This peace is beyond man’s full comprehension since all men sin – </a:t>
            </a:r>
            <a:br>
              <a:rPr lang="en-US" sz="3200" dirty="0">
                <a:solidFill>
                  <a:schemeClr val="tx1"/>
                </a:solidFill>
                <a:latin typeface="Candara" panose="020E0502030303020204" pitchFamily="34" charset="0"/>
              </a:rPr>
            </a:br>
            <a:r>
              <a:rPr lang="en-US" sz="3200" dirty="0">
                <a:solidFill>
                  <a:schemeClr val="tx1"/>
                </a:solidFill>
                <a:latin typeface="Candara" panose="020E0502030303020204" pitchFamily="34" charset="0"/>
              </a:rPr>
              <a:t>Romans 5:6-11</a:t>
            </a:r>
          </a:p>
          <a:p>
            <a:r>
              <a:rPr lang="en-US" sz="3200" dirty="0">
                <a:solidFill>
                  <a:schemeClr val="tx1"/>
                </a:solidFill>
                <a:latin typeface="Candara" panose="020E0502030303020204" pitchFamily="34" charset="0"/>
              </a:rPr>
              <a:t>Peace with God is made possible by the reconciliation of sinful man through the blood of Christ. cf. Ephesians 2:14ff</a:t>
            </a:r>
          </a:p>
          <a:p>
            <a:pPr>
              <a:buFont typeface="Wingdings" panose="05000000000000000000" pitchFamily="2" charset="2"/>
              <a:buChar char="§"/>
            </a:pPr>
            <a:r>
              <a:rPr lang="en-US" sz="3200" dirty="0">
                <a:solidFill>
                  <a:schemeClr val="tx1"/>
                </a:solidFill>
                <a:latin typeface="Candara" panose="020E0502030303020204" pitchFamily="34" charset="0"/>
              </a:rPr>
              <a:t>Colossians 1:18-22; Hebrews 9:22; 1 John 1:9</a:t>
            </a:r>
          </a:p>
        </p:txBody>
      </p:sp>
      <p:sp>
        <p:nvSpPr>
          <p:cNvPr id="4" name="Slide Number Placeholder 3">
            <a:extLst>
              <a:ext uri="{FF2B5EF4-FFF2-40B4-BE49-F238E27FC236}">
                <a16:creationId xmlns:a16="http://schemas.microsoft.com/office/drawing/2014/main" id="{3BD2E506-51E1-4FB6-B520-8B94CD4648CF}"/>
              </a:ext>
            </a:extLst>
          </p:cNvPr>
          <p:cNvSpPr>
            <a:spLocks noGrp="1"/>
          </p:cNvSpPr>
          <p:nvPr>
            <p:ph type="sldNum" sz="quarter" idx="12"/>
          </p:nvPr>
        </p:nvSpPr>
        <p:spPr>
          <a:xfrm>
            <a:off x="8008601" y="5531235"/>
            <a:ext cx="584825" cy="273844"/>
          </a:xfrm>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555906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C2E95-C351-42FA-9310-C6909011E593}"/>
              </a:ext>
            </a:extLst>
          </p:cNvPr>
          <p:cNvSpPr>
            <a:spLocks noGrp="1"/>
          </p:cNvSpPr>
          <p:nvPr>
            <p:ph type="title"/>
          </p:nvPr>
        </p:nvSpPr>
        <p:spPr>
          <a:xfrm>
            <a:off x="1324836" y="650530"/>
            <a:ext cx="6683765" cy="646331"/>
          </a:xfrm>
        </p:spPr>
        <p:txBody>
          <a:bodyPr>
            <a:spAutoFit/>
          </a:bodyPr>
          <a:lstStyle/>
          <a:p>
            <a:r>
              <a:rPr lang="en-US" sz="3600" b="1" dirty="0">
                <a:solidFill>
                  <a:schemeClr val="tx1"/>
                </a:solidFill>
                <a:latin typeface="Candara" panose="020E0502030303020204" pitchFamily="34" charset="0"/>
              </a:rPr>
              <a:t>INTRODUCTION</a:t>
            </a:r>
          </a:p>
        </p:txBody>
      </p:sp>
      <p:sp>
        <p:nvSpPr>
          <p:cNvPr id="3" name="Content Placeholder 2">
            <a:extLst>
              <a:ext uri="{FF2B5EF4-FFF2-40B4-BE49-F238E27FC236}">
                <a16:creationId xmlns:a16="http://schemas.microsoft.com/office/drawing/2014/main" id="{CC452DDB-3B51-4C1C-B569-D78F524B18E2}"/>
              </a:ext>
            </a:extLst>
          </p:cNvPr>
          <p:cNvSpPr>
            <a:spLocks noGrp="1"/>
          </p:cNvSpPr>
          <p:nvPr>
            <p:ph idx="1"/>
          </p:nvPr>
        </p:nvSpPr>
        <p:spPr>
          <a:xfrm>
            <a:off x="828675" y="1248813"/>
            <a:ext cx="8126291" cy="5632311"/>
          </a:xfrm>
        </p:spPr>
        <p:txBody>
          <a:bodyPr>
            <a:spAutoFit/>
          </a:bodyPr>
          <a:lstStyle/>
          <a:p>
            <a:pPr marL="0" indent="0">
              <a:buNone/>
            </a:pPr>
            <a:r>
              <a:rPr lang="en-US" sz="2800" b="1" dirty="0">
                <a:solidFill>
                  <a:schemeClr val="tx1"/>
                </a:solidFill>
                <a:latin typeface="Candara" panose="020E0502030303020204" pitchFamily="34" charset="0"/>
              </a:rPr>
              <a:t>This peace guards the hearts and minds of faithful saints who are described as being:</a:t>
            </a:r>
          </a:p>
          <a:p>
            <a:pPr>
              <a:buFont typeface="Wingdings" panose="05000000000000000000" pitchFamily="2" charset="2"/>
              <a:buChar char="§"/>
            </a:pPr>
            <a:r>
              <a:rPr lang="en-US" sz="3000" i="1" dirty="0">
                <a:solidFill>
                  <a:schemeClr val="tx1"/>
                </a:solidFill>
                <a:latin typeface="Candara" panose="020E0502030303020204" pitchFamily="34" charset="0"/>
              </a:rPr>
              <a:t>“</a:t>
            </a:r>
            <a:r>
              <a:rPr lang="en-US" sz="3000" b="1" i="1" u="sng" dirty="0">
                <a:solidFill>
                  <a:schemeClr val="tx1"/>
                </a:solidFill>
                <a:latin typeface="Candara" panose="020E0502030303020204" pitchFamily="34" charset="0"/>
              </a:rPr>
              <a:t>in Christ</a:t>
            </a:r>
            <a:r>
              <a:rPr lang="en-US" sz="3000" i="1" dirty="0">
                <a:solidFill>
                  <a:schemeClr val="tx1"/>
                </a:solidFill>
                <a:latin typeface="Candara" panose="020E0502030303020204" pitchFamily="34" charset="0"/>
              </a:rPr>
              <a:t>” – “</a:t>
            </a:r>
            <a:r>
              <a:rPr lang="en-US" sz="3000" b="1" i="1" u="sng" dirty="0">
                <a:solidFill>
                  <a:schemeClr val="tx1"/>
                </a:solidFill>
                <a:latin typeface="Candara" panose="020E0502030303020204" pitchFamily="34" charset="0"/>
              </a:rPr>
              <a:t>in the Lord</a:t>
            </a:r>
            <a:r>
              <a:rPr lang="en-US" sz="3000" i="1" dirty="0">
                <a:solidFill>
                  <a:schemeClr val="tx1"/>
                </a:solidFill>
                <a:latin typeface="Candara" panose="020E0502030303020204" pitchFamily="34" charset="0"/>
              </a:rPr>
              <a:t>” – “</a:t>
            </a:r>
            <a:r>
              <a:rPr lang="en-US" sz="3000" b="1" i="1" u="sng" dirty="0">
                <a:solidFill>
                  <a:schemeClr val="tx1"/>
                </a:solidFill>
                <a:latin typeface="Candara" panose="020E0502030303020204" pitchFamily="34" charset="0"/>
              </a:rPr>
              <a:t>in Him</a:t>
            </a:r>
            <a:r>
              <a:rPr lang="en-US" sz="3000" i="1" dirty="0">
                <a:solidFill>
                  <a:schemeClr val="tx1"/>
                </a:solidFill>
                <a:latin typeface="Candara" panose="020E0502030303020204" pitchFamily="34" charset="0"/>
              </a:rPr>
              <a:t>” – “</a:t>
            </a:r>
            <a:r>
              <a:rPr lang="en-US" sz="3000" b="1" i="1" u="sng" dirty="0">
                <a:solidFill>
                  <a:schemeClr val="tx1"/>
                </a:solidFill>
                <a:latin typeface="Candara" panose="020E0502030303020204" pitchFamily="34" charset="0"/>
              </a:rPr>
              <a:t>through Christ</a:t>
            </a:r>
            <a:r>
              <a:rPr lang="en-US" sz="3000" i="1" dirty="0">
                <a:solidFill>
                  <a:schemeClr val="tx1"/>
                </a:solidFill>
                <a:latin typeface="Candara" panose="020E0502030303020204" pitchFamily="34" charset="0"/>
              </a:rPr>
              <a:t>”</a:t>
            </a:r>
          </a:p>
          <a:p>
            <a:pPr lvl="1">
              <a:buFont typeface="Wingdings" panose="05000000000000000000" pitchFamily="2" charset="2"/>
              <a:buChar char="§"/>
            </a:pPr>
            <a:r>
              <a:rPr lang="en-US" sz="2800" dirty="0">
                <a:solidFill>
                  <a:schemeClr val="tx1"/>
                </a:solidFill>
                <a:latin typeface="Candara" panose="020E0502030303020204" pitchFamily="34" charset="0"/>
              </a:rPr>
              <a:t>Philippians 1:14; 2:19, 24, 29</a:t>
            </a:r>
          </a:p>
          <a:p>
            <a:pPr lvl="1">
              <a:buFont typeface="Wingdings" panose="05000000000000000000" pitchFamily="2" charset="2"/>
              <a:buChar char="§"/>
            </a:pPr>
            <a:r>
              <a:rPr lang="en-US" sz="2800" dirty="0">
                <a:solidFill>
                  <a:schemeClr val="tx1"/>
                </a:solidFill>
                <a:latin typeface="Candara" panose="020E0502030303020204" pitchFamily="34" charset="0"/>
              </a:rPr>
              <a:t>Philippians 3:1, 3, 9, 14</a:t>
            </a:r>
          </a:p>
          <a:p>
            <a:pPr lvl="1">
              <a:buFont typeface="Wingdings" panose="05000000000000000000" pitchFamily="2" charset="2"/>
              <a:buChar char="§"/>
            </a:pPr>
            <a:r>
              <a:rPr lang="en-US" sz="2800" dirty="0">
                <a:solidFill>
                  <a:schemeClr val="tx1"/>
                </a:solidFill>
                <a:latin typeface="Candara" panose="020E0502030303020204" pitchFamily="34" charset="0"/>
              </a:rPr>
              <a:t>Philippians 4:1, 2, 4, 7, 10, 21</a:t>
            </a:r>
          </a:p>
          <a:p>
            <a:r>
              <a:rPr lang="en-US" sz="2800" dirty="0">
                <a:solidFill>
                  <a:schemeClr val="tx1"/>
                </a:solidFill>
                <a:latin typeface="Candara" panose="020E0502030303020204" pitchFamily="34" charset="0"/>
              </a:rPr>
              <a:t>These expressions refer to </a:t>
            </a:r>
            <a:r>
              <a:rPr lang="en-US" sz="2800" b="1" dirty="0">
                <a:solidFill>
                  <a:schemeClr val="tx1"/>
                </a:solidFill>
                <a:latin typeface="Candara" panose="020E0502030303020204" pitchFamily="34" charset="0"/>
              </a:rPr>
              <a:t>saints </a:t>
            </a:r>
            <a:r>
              <a:rPr lang="en-US" sz="2800" dirty="0">
                <a:solidFill>
                  <a:schemeClr val="tx1"/>
                </a:solidFill>
                <a:latin typeface="Candara" panose="020E0502030303020204" pitchFamily="34" charset="0"/>
              </a:rPr>
              <a:t>who were in a faithful relationship to the Lord’s authorized words.</a:t>
            </a:r>
          </a:p>
          <a:p>
            <a:pPr lvl="1">
              <a:buFont typeface="Wingdings" panose="05000000000000000000" pitchFamily="2" charset="2"/>
              <a:buChar char="§"/>
            </a:pPr>
            <a:r>
              <a:rPr lang="en-US" sz="2800" dirty="0">
                <a:solidFill>
                  <a:schemeClr val="tx1"/>
                </a:solidFill>
                <a:latin typeface="Candara" panose="020E0502030303020204" pitchFamily="34" charset="0"/>
              </a:rPr>
              <a:t> Colossians 3:17</a:t>
            </a:r>
          </a:p>
        </p:txBody>
      </p:sp>
      <p:sp>
        <p:nvSpPr>
          <p:cNvPr id="4" name="Slide Number Placeholder 3">
            <a:extLst>
              <a:ext uri="{FF2B5EF4-FFF2-40B4-BE49-F238E27FC236}">
                <a16:creationId xmlns:a16="http://schemas.microsoft.com/office/drawing/2014/main" id="{3BD2E506-51E1-4FB6-B520-8B94CD4648CF}"/>
              </a:ext>
            </a:extLst>
          </p:cNvPr>
          <p:cNvSpPr>
            <a:spLocks noGrp="1"/>
          </p:cNvSpPr>
          <p:nvPr>
            <p:ph type="sldNum" sz="quarter" idx="12"/>
          </p:nvPr>
        </p:nvSpPr>
        <p:spPr>
          <a:xfrm>
            <a:off x="8100921" y="5541785"/>
            <a:ext cx="584825" cy="273844"/>
          </a:xfrm>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2852819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childTnLst>
                                </p:cTn>
                              </p:par>
                            </p:childTnLst>
                          </p:cTn>
                        </p:par>
                        <p:par>
                          <p:cTn id="32" fill="hold">
                            <p:stCondLst>
                              <p:cond delay="1000"/>
                            </p:stCondLst>
                            <p:childTnLst>
                              <p:par>
                                <p:cTn id="33" presetID="10" presetClass="entr" presetSubtype="0"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C247CF7-0767-466A-81F0-BB1015F55614}"/>
              </a:ext>
            </a:extLst>
          </p:cNvPr>
          <p:cNvSpPr>
            <a:spLocks noGrp="1"/>
          </p:cNvSpPr>
          <p:nvPr>
            <p:ph type="title"/>
          </p:nvPr>
        </p:nvSpPr>
        <p:spPr>
          <a:xfrm>
            <a:off x="1340571" y="615297"/>
            <a:ext cx="4305300" cy="715581"/>
          </a:xfrm>
        </p:spPr>
        <p:txBody>
          <a:bodyPr>
            <a:spAutoFit/>
          </a:bodyPr>
          <a:lstStyle/>
          <a:p>
            <a:r>
              <a:rPr lang="en-US" sz="4050" b="1" i="1" dirty="0">
                <a:solidFill>
                  <a:schemeClr val="tx1"/>
                </a:solidFill>
                <a:latin typeface="Candara" panose="020E0502030303020204" pitchFamily="34" charset="0"/>
              </a:rPr>
              <a:t>TRUE</a:t>
            </a:r>
            <a:r>
              <a:rPr lang="en-US" sz="2400" dirty="0">
                <a:solidFill>
                  <a:schemeClr val="tx1"/>
                </a:solidFill>
                <a:latin typeface="Candara" panose="020E0502030303020204" pitchFamily="34" charset="0"/>
              </a:rPr>
              <a:t> </a:t>
            </a:r>
            <a:r>
              <a:rPr lang="en-US" i="1" dirty="0">
                <a:solidFill>
                  <a:schemeClr val="tx1"/>
                </a:solidFill>
                <a:latin typeface="Candara" panose="020E0502030303020204" pitchFamily="34" charset="0"/>
              </a:rPr>
              <a:t>(</a:t>
            </a:r>
            <a:r>
              <a:rPr lang="en-US" i="1" u="none" strike="noStrike" baseline="0" dirty="0" err="1">
                <a:solidFill>
                  <a:schemeClr val="tx1"/>
                </a:solidFill>
                <a:latin typeface="Candara" panose="020E0502030303020204" pitchFamily="34" charset="0"/>
              </a:rPr>
              <a:t>aleethes</a:t>
            </a:r>
            <a:r>
              <a:rPr lang="en-US" i="1" u="none" strike="noStrike" baseline="0" dirty="0">
                <a:solidFill>
                  <a:schemeClr val="tx1"/>
                </a:solidFill>
                <a:latin typeface="Candara" panose="020E0502030303020204" pitchFamily="34" charset="0"/>
              </a:rPr>
              <a:t>)</a:t>
            </a:r>
            <a:endParaRPr lang="en-US" sz="4050" b="1" i="1" dirty="0">
              <a:solidFill>
                <a:schemeClr val="tx1"/>
              </a:solidFill>
              <a:latin typeface="Candara" panose="020E0502030303020204" pitchFamily="34" charset="0"/>
            </a:endParaRPr>
          </a:p>
        </p:txBody>
      </p:sp>
      <p:sp>
        <p:nvSpPr>
          <p:cNvPr id="9" name="Content Placeholder 2">
            <a:extLst>
              <a:ext uri="{FF2B5EF4-FFF2-40B4-BE49-F238E27FC236}">
                <a16:creationId xmlns:a16="http://schemas.microsoft.com/office/drawing/2014/main" id="{6665B15A-0179-4BA3-B7DB-67FFBAD0EF7C}"/>
              </a:ext>
            </a:extLst>
          </p:cNvPr>
          <p:cNvSpPr>
            <a:spLocks noGrp="1"/>
          </p:cNvSpPr>
          <p:nvPr>
            <p:ph idx="1"/>
          </p:nvPr>
        </p:nvSpPr>
        <p:spPr>
          <a:xfrm>
            <a:off x="989409" y="1518501"/>
            <a:ext cx="7846861" cy="5216813"/>
          </a:xfrm>
        </p:spPr>
        <p:txBody>
          <a:bodyPr>
            <a:spAutoFit/>
          </a:bodyPr>
          <a:lstStyle/>
          <a:p>
            <a:pPr marL="0" indent="0">
              <a:buNone/>
            </a:pPr>
            <a:r>
              <a:rPr lang="en-US" sz="2800" b="1" dirty="0">
                <a:solidFill>
                  <a:schemeClr val="tx1"/>
                </a:solidFill>
                <a:latin typeface="Candara" panose="020E0502030303020204" pitchFamily="34" charset="0"/>
              </a:rPr>
              <a:t>Keep your minds on what is</a:t>
            </a:r>
            <a:r>
              <a:rPr lang="en-US" sz="2800" dirty="0">
                <a:solidFill>
                  <a:schemeClr val="tx1"/>
                </a:solidFill>
                <a:latin typeface="Candara" panose="020E0502030303020204" pitchFamily="34" charset="0"/>
              </a:rPr>
              <a:t> </a:t>
            </a:r>
            <a:r>
              <a:rPr lang="en-US" sz="2800" i="1" dirty="0">
                <a:solidFill>
                  <a:schemeClr val="tx1"/>
                </a:solidFill>
                <a:latin typeface="Candara" panose="020E0502030303020204" pitchFamily="34" charset="0"/>
              </a:rPr>
              <a:t>“</a:t>
            </a:r>
            <a:r>
              <a:rPr lang="en-US" sz="2800" b="1" i="1" u="sng" dirty="0">
                <a:solidFill>
                  <a:schemeClr val="tx1"/>
                </a:solidFill>
                <a:latin typeface="Candara" panose="020E0502030303020204" pitchFamily="34" charset="0"/>
              </a:rPr>
              <a:t>true</a:t>
            </a:r>
            <a:r>
              <a:rPr lang="en-US" sz="2800" i="1" dirty="0">
                <a:solidFill>
                  <a:schemeClr val="tx1"/>
                </a:solidFill>
                <a:latin typeface="Candara" panose="020E0502030303020204" pitchFamily="34" charset="0"/>
              </a:rPr>
              <a:t>” </a:t>
            </a:r>
            <a:r>
              <a:rPr lang="en-US" sz="2800" b="1" dirty="0">
                <a:solidFill>
                  <a:schemeClr val="tx1"/>
                </a:solidFill>
                <a:latin typeface="Candara" panose="020E0502030303020204" pitchFamily="34" charset="0"/>
              </a:rPr>
              <a:t>as opposed to things that are </a:t>
            </a:r>
            <a:r>
              <a:rPr lang="en-US" sz="2800" b="1" u="sng" dirty="0">
                <a:solidFill>
                  <a:schemeClr val="tx1"/>
                </a:solidFill>
                <a:latin typeface="Candara" panose="020E0502030303020204" pitchFamily="34" charset="0"/>
              </a:rPr>
              <a:t>false</a:t>
            </a:r>
            <a:r>
              <a:rPr lang="en-US" sz="2800" b="1" dirty="0">
                <a:solidFill>
                  <a:schemeClr val="tx1"/>
                </a:solidFill>
                <a:latin typeface="Candara" panose="020E0502030303020204" pitchFamily="34" charset="0"/>
              </a:rPr>
              <a:t>.</a:t>
            </a:r>
          </a:p>
          <a:p>
            <a:pPr marL="0" indent="0">
              <a:buNone/>
            </a:pPr>
            <a:r>
              <a:rPr lang="en-US" sz="2800" dirty="0">
                <a:solidFill>
                  <a:schemeClr val="tx1"/>
                </a:solidFill>
                <a:latin typeface="Candara" panose="020E0502030303020204" pitchFamily="34" charset="0"/>
              </a:rPr>
              <a:t>“Literally, not hidden, unconcealed.” (Thayer)</a:t>
            </a:r>
            <a:br>
              <a:rPr lang="en-US" sz="2800" b="1" u="sng" dirty="0">
                <a:solidFill>
                  <a:schemeClr val="tx1"/>
                </a:solidFill>
                <a:latin typeface="Candara" panose="020E0502030303020204" pitchFamily="34" charset="0"/>
              </a:rPr>
            </a:br>
            <a:br>
              <a:rPr lang="en-US" sz="2800" b="1" u="sng" dirty="0">
                <a:solidFill>
                  <a:schemeClr val="tx1"/>
                </a:solidFill>
                <a:latin typeface="Candara" panose="020E0502030303020204" pitchFamily="34" charset="0"/>
              </a:rPr>
            </a:br>
            <a:r>
              <a:rPr lang="en-US" sz="2800" dirty="0">
                <a:solidFill>
                  <a:schemeClr val="tx1"/>
                </a:solidFill>
                <a:latin typeface="Candara" panose="020E0502030303020204" pitchFamily="34" charset="0"/>
              </a:rPr>
              <a:t>Paul warned of false teachers – Philippians 3:1-2</a:t>
            </a:r>
          </a:p>
          <a:p>
            <a:r>
              <a:rPr lang="en-US" sz="2800" b="1" dirty="0">
                <a:solidFill>
                  <a:schemeClr val="tx1"/>
                </a:solidFill>
                <a:latin typeface="Candara" panose="020E0502030303020204" pitchFamily="34" charset="0"/>
              </a:rPr>
              <a:t>This word is also used to exhort Christians to ponder on the </a:t>
            </a:r>
            <a:r>
              <a:rPr lang="en-US" sz="2800" b="1" i="1" u="sng" dirty="0">
                <a:solidFill>
                  <a:schemeClr val="tx1"/>
                </a:solidFill>
                <a:latin typeface="Candara" panose="020E0502030303020204" pitchFamily="34" charset="0"/>
              </a:rPr>
              <a:t>reality</a:t>
            </a:r>
            <a:r>
              <a:rPr lang="en-US" sz="2800" b="1" i="1" dirty="0">
                <a:solidFill>
                  <a:schemeClr val="tx1"/>
                </a:solidFill>
                <a:latin typeface="Candara" panose="020E0502030303020204" pitchFamily="34" charset="0"/>
              </a:rPr>
              <a:t> </a:t>
            </a:r>
            <a:r>
              <a:rPr lang="en-US" sz="2800" b="1" dirty="0">
                <a:solidFill>
                  <a:schemeClr val="tx1"/>
                </a:solidFill>
                <a:latin typeface="Candara" panose="020E0502030303020204" pitchFamily="34" charset="0"/>
              </a:rPr>
              <a:t>of the promises of God, and their responsibility to God and man and especially t0 keep in memory the heavenly reward.</a:t>
            </a:r>
          </a:p>
          <a:p>
            <a:pPr>
              <a:buFont typeface="Wingdings" panose="05000000000000000000" pitchFamily="2" charset="2"/>
              <a:buChar char="§"/>
            </a:pPr>
            <a:r>
              <a:rPr lang="en-US" sz="2800" dirty="0">
                <a:solidFill>
                  <a:schemeClr val="tx1"/>
                </a:solidFill>
                <a:latin typeface="Candara" panose="020E0502030303020204" pitchFamily="34" charset="0"/>
              </a:rPr>
              <a:t>Philippians 2:12-16; Romans 11:22</a:t>
            </a:r>
          </a:p>
        </p:txBody>
      </p:sp>
      <p:sp>
        <p:nvSpPr>
          <p:cNvPr id="6" name="Slide Number Placeholder 3">
            <a:extLst>
              <a:ext uri="{FF2B5EF4-FFF2-40B4-BE49-F238E27FC236}">
                <a16:creationId xmlns:a16="http://schemas.microsoft.com/office/drawing/2014/main" id="{7AAEC77D-596A-46B1-BD64-0FE47B4042FC}"/>
              </a:ext>
            </a:extLst>
          </p:cNvPr>
          <p:cNvSpPr>
            <a:spLocks noGrp="1"/>
          </p:cNvSpPr>
          <p:nvPr>
            <p:ph type="sldNum" sz="quarter" idx="12"/>
          </p:nvPr>
        </p:nvSpPr>
        <p:spPr>
          <a:xfrm>
            <a:off x="8088685" y="5544085"/>
            <a:ext cx="584825" cy="273844"/>
          </a:xfrm>
        </p:spPr>
        <p:txBody>
          <a:bodyPr/>
          <a:lstStyle/>
          <a:p>
            <a:fld id="{D57F1E4F-1CFF-5643-939E-217C01CDF565}" type="slidenum">
              <a:rPr lang="en-US" smtClean="0"/>
              <a:pPr/>
              <a:t>6</a:t>
            </a:fld>
            <a:endParaRPr lang="en-US" dirty="0"/>
          </a:p>
        </p:txBody>
      </p:sp>
      <p:sp>
        <p:nvSpPr>
          <p:cNvPr id="2" name="TextBox 1">
            <a:extLst>
              <a:ext uri="{FF2B5EF4-FFF2-40B4-BE49-F238E27FC236}">
                <a16:creationId xmlns:a16="http://schemas.microsoft.com/office/drawing/2014/main" id="{16EE44C2-CB29-EDCA-3F3A-05A740EC3098}"/>
              </a:ext>
            </a:extLst>
          </p:cNvPr>
          <p:cNvSpPr txBox="1"/>
          <p:nvPr/>
        </p:nvSpPr>
        <p:spPr>
          <a:xfrm>
            <a:off x="2192778" y="75131"/>
            <a:ext cx="4775667" cy="669414"/>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750" b="1" i="1" u="none" strike="noStrike" kern="1200" cap="none" spc="0" normalizeH="0" baseline="0" noProof="0" dirty="0">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uLnTx/>
                <a:uFillTx/>
                <a:latin typeface="Candara" panose="020E0502030303020204" pitchFamily="34" charset="0"/>
                <a:ea typeface="+mn-ea"/>
                <a:cs typeface="+mn-cs"/>
              </a:rPr>
              <a:t>whatever things are …</a:t>
            </a:r>
          </a:p>
        </p:txBody>
      </p:sp>
    </p:spTree>
    <p:extLst>
      <p:ext uri="{BB962C8B-B14F-4D97-AF65-F5344CB8AC3E}">
        <p14:creationId xmlns:p14="http://schemas.microsoft.com/office/powerpoint/2010/main" val="3218477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10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1000"/>
                                        <p:tgtEl>
                                          <p:spTgt spid="9">
                                            <p:txEl>
                                              <p:pRg st="2" end="2"/>
                                            </p:txEl>
                                          </p:spTgt>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fade">
                                      <p:cBhvr>
                                        <p:cTn id="21" dur="10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C247CF7-0767-466A-81F0-BB1015F55614}"/>
              </a:ext>
            </a:extLst>
          </p:cNvPr>
          <p:cNvSpPr>
            <a:spLocks noGrp="1"/>
          </p:cNvSpPr>
          <p:nvPr>
            <p:ph type="title"/>
          </p:nvPr>
        </p:nvSpPr>
        <p:spPr>
          <a:xfrm>
            <a:off x="1342044" y="597016"/>
            <a:ext cx="4895851" cy="715581"/>
          </a:xfrm>
        </p:spPr>
        <p:txBody>
          <a:bodyPr>
            <a:spAutoFit/>
          </a:bodyPr>
          <a:lstStyle/>
          <a:p>
            <a:r>
              <a:rPr lang="en-US" sz="4050" b="1" i="1" dirty="0">
                <a:solidFill>
                  <a:schemeClr val="tx1"/>
                </a:solidFill>
                <a:latin typeface="Candara" panose="020E0502030303020204" pitchFamily="34" charset="0"/>
              </a:rPr>
              <a:t>NOBLE</a:t>
            </a:r>
            <a:r>
              <a:rPr lang="en-US" b="1" i="1" dirty="0">
                <a:solidFill>
                  <a:schemeClr val="tx1"/>
                </a:solidFill>
                <a:latin typeface="Candara" panose="020E0502030303020204" pitchFamily="34" charset="0"/>
              </a:rPr>
              <a:t> </a:t>
            </a:r>
            <a:r>
              <a:rPr lang="en-US" i="1" dirty="0">
                <a:solidFill>
                  <a:schemeClr val="tx1"/>
                </a:solidFill>
                <a:latin typeface="Candara" panose="020E0502030303020204" pitchFamily="34" charset="0"/>
              </a:rPr>
              <a:t>(</a:t>
            </a:r>
            <a:r>
              <a:rPr lang="en-US" i="1" u="none" strike="noStrike" baseline="0" dirty="0" err="1">
                <a:solidFill>
                  <a:schemeClr val="tx1"/>
                </a:solidFill>
                <a:latin typeface="Candara" panose="020E0502030303020204" pitchFamily="34" charset="0"/>
              </a:rPr>
              <a:t>semnos</a:t>
            </a:r>
            <a:r>
              <a:rPr lang="en-US" i="1" dirty="0">
                <a:solidFill>
                  <a:schemeClr val="tx1"/>
                </a:solidFill>
                <a:latin typeface="Candara" panose="020E0502030303020204" pitchFamily="34" charset="0"/>
              </a:rPr>
              <a:t>)</a:t>
            </a:r>
            <a:endParaRPr lang="en-US" sz="4050" i="1" dirty="0">
              <a:solidFill>
                <a:schemeClr val="tx1"/>
              </a:solidFill>
              <a:latin typeface="Candara" panose="020E0502030303020204" pitchFamily="34" charset="0"/>
            </a:endParaRPr>
          </a:p>
        </p:txBody>
      </p:sp>
      <p:sp>
        <p:nvSpPr>
          <p:cNvPr id="9" name="Content Placeholder 2">
            <a:extLst>
              <a:ext uri="{FF2B5EF4-FFF2-40B4-BE49-F238E27FC236}">
                <a16:creationId xmlns:a16="http://schemas.microsoft.com/office/drawing/2014/main" id="{6665B15A-0179-4BA3-B7DB-67FFBAD0EF7C}"/>
              </a:ext>
            </a:extLst>
          </p:cNvPr>
          <p:cNvSpPr>
            <a:spLocks noGrp="1"/>
          </p:cNvSpPr>
          <p:nvPr>
            <p:ph idx="1"/>
          </p:nvPr>
        </p:nvSpPr>
        <p:spPr>
          <a:xfrm>
            <a:off x="603315" y="1480793"/>
            <a:ext cx="8436990" cy="5042406"/>
          </a:xfrm>
        </p:spPr>
        <p:txBody>
          <a:bodyPr wrap="square">
            <a:spAutoFit/>
          </a:bodyPr>
          <a:lstStyle/>
          <a:p>
            <a:pPr marL="0" indent="0">
              <a:buNone/>
            </a:pPr>
            <a:r>
              <a:rPr lang="en-US" sz="2800" b="1" dirty="0">
                <a:solidFill>
                  <a:schemeClr val="tx1"/>
                </a:solidFill>
                <a:latin typeface="Candara" panose="020E0502030303020204" pitchFamily="34" charset="0"/>
              </a:rPr>
              <a:t>Christians are to ponder</a:t>
            </a:r>
            <a:r>
              <a:rPr lang="en-US" sz="2800" dirty="0">
                <a:solidFill>
                  <a:schemeClr val="tx1"/>
                </a:solidFill>
                <a:latin typeface="Candara" panose="020E0502030303020204" pitchFamily="34" charset="0"/>
              </a:rPr>
              <a:t> </a:t>
            </a:r>
            <a:r>
              <a:rPr lang="en-US" sz="2800" i="1" dirty="0">
                <a:solidFill>
                  <a:schemeClr val="tx1"/>
                </a:solidFill>
                <a:latin typeface="Candara" panose="020E0502030303020204" pitchFamily="34" charset="0"/>
              </a:rPr>
              <a:t>“</a:t>
            </a:r>
            <a:r>
              <a:rPr lang="en-US" sz="2800" b="1" i="1" u="sng" dirty="0">
                <a:solidFill>
                  <a:schemeClr val="tx1"/>
                </a:solidFill>
                <a:latin typeface="Candara" panose="020E0502030303020204" pitchFamily="34" charset="0"/>
              </a:rPr>
              <a:t>honorable</a:t>
            </a:r>
            <a:r>
              <a:rPr lang="en-US" sz="2800" i="1" dirty="0">
                <a:solidFill>
                  <a:schemeClr val="tx1"/>
                </a:solidFill>
                <a:latin typeface="Candara" panose="020E0502030303020204" pitchFamily="34" charset="0"/>
              </a:rPr>
              <a:t>” </a:t>
            </a:r>
            <a:r>
              <a:rPr lang="en-US" sz="2800" b="1" dirty="0">
                <a:solidFill>
                  <a:schemeClr val="tx1"/>
                </a:solidFill>
                <a:latin typeface="Candara" panose="020E0502030303020204" pitchFamily="34" charset="0"/>
              </a:rPr>
              <a:t>things.</a:t>
            </a:r>
          </a:p>
          <a:p>
            <a:pPr marL="0" indent="0">
              <a:buNone/>
            </a:pPr>
            <a:r>
              <a:rPr lang="en-US" sz="2800" dirty="0">
                <a:solidFill>
                  <a:schemeClr val="tx1"/>
                </a:solidFill>
                <a:latin typeface="Candara" panose="020E0502030303020204" pitchFamily="34" charset="0"/>
              </a:rPr>
              <a:t>“</a:t>
            </a:r>
            <a:r>
              <a:rPr lang="en-US" sz="2800" b="1" dirty="0">
                <a:solidFill>
                  <a:schemeClr val="tx1"/>
                </a:solidFill>
                <a:latin typeface="Candara" panose="020E0502030303020204" pitchFamily="34" charset="0"/>
              </a:rPr>
              <a:t>August, venerable, reverend; to be venerated for character, honorable: of persons (A.V., grave)</a:t>
            </a:r>
            <a:r>
              <a:rPr lang="en-US" sz="2800" dirty="0">
                <a:solidFill>
                  <a:schemeClr val="tx1"/>
                </a:solidFill>
                <a:latin typeface="Candara" panose="020E0502030303020204" pitchFamily="34" charset="0"/>
              </a:rPr>
              <a:t>” </a:t>
            </a:r>
            <a:r>
              <a:rPr lang="en-US" sz="2200" dirty="0">
                <a:solidFill>
                  <a:schemeClr val="tx1"/>
                </a:solidFill>
                <a:latin typeface="Candara" panose="020E0502030303020204" pitchFamily="34" charset="0"/>
              </a:rPr>
              <a:t>(</a:t>
            </a:r>
            <a:r>
              <a:rPr lang="en-US" sz="2200" b="1" dirty="0">
                <a:solidFill>
                  <a:schemeClr val="tx1"/>
                </a:solidFill>
                <a:latin typeface="Candara" panose="020E0502030303020204" pitchFamily="34" charset="0"/>
              </a:rPr>
              <a:t>Thayer).</a:t>
            </a:r>
          </a:p>
          <a:p>
            <a:pPr marL="0" indent="0">
              <a:buNone/>
            </a:pPr>
            <a:r>
              <a:rPr lang="en-US" sz="2800" b="1" dirty="0">
                <a:solidFill>
                  <a:schemeClr val="tx1"/>
                </a:solidFill>
                <a:latin typeface="Candara" panose="020E0502030303020204" pitchFamily="34" charset="0"/>
              </a:rPr>
              <a:t>This word suggest to have one’s mind filled with the thoughts of God – </a:t>
            </a:r>
            <a:r>
              <a:rPr lang="en-US" sz="2800" dirty="0">
                <a:solidFill>
                  <a:schemeClr val="tx1"/>
                </a:solidFill>
                <a:latin typeface="Candara" panose="020E0502030303020204" pitchFamily="34" charset="0"/>
              </a:rPr>
              <a:t>Romans 8:1-4</a:t>
            </a:r>
          </a:p>
          <a:p>
            <a:r>
              <a:rPr lang="en-US" sz="2800" b="1" dirty="0">
                <a:solidFill>
                  <a:schemeClr val="tx1"/>
                </a:solidFill>
                <a:latin typeface="Candara" panose="020E0502030303020204" pitchFamily="34" charset="0"/>
              </a:rPr>
              <a:t>A Christian’s mind must ponder the great</a:t>
            </a:r>
            <a:r>
              <a:rPr lang="en-US" sz="2800" dirty="0">
                <a:solidFill>
                  <a:schemeClr val="tx1"/>
                </a:solidFill>
                <a:latin typeface="Candara" panose="020E0502030303020204" pitchFamily="34" charset="0"/>
              </a:rPr>
              <a:t> “</a:t>
            </a:r>
            <a:r>
              <a:rPr lang="en-US" sz="2800" b="1" dirty="0">
                <a:solidFill>
                  <a:schemeClr val="tx1"/>
                </a:solidFill>
                <a:latin typeface="Candara" panose="020E0502030303020204" pitchFamily="34" charset="0"/>
              </a:rPr>
              <a:t>reverend, august, holy, and awful</a:t>
            </a:r>
            <a:r>
              <a:rPr lang="en-US" sz="2800" dirty="0">
                <a:solidFill>
                  <a:schemeClr val="tx1"/>
                </a:solidFill>
                <a:latin typeface="Candara" panose="020E0502030303020204" pitchFamily="34" charset="0"/>
              </a:rPr>
              <a:t>” </a:t>
            </a:r>
            <a:r>
              <a:rPr lang="en-US" sz="2800" b="1" dirty="0">
                <a:solidFill>
                  <a:schemeClr val="tx1"/>
                </a:solidFill>
                <a:latin typeface="Candara" panose="020E0502030303020204" pitchFamily="34" charset="0"/>
              </a:rPr>
              <a:t>name of God.</a:t>
            </a:r>
          </a:p>
          <a:p>
            <a:pPr>
              <a:buFont typeface="Wingdings" panose="05000000000000000000" pitchFamily="2" charset="2"/>
              <a:buChar char="§"/>
            </a:pPr>
            <a:r>
              <a:rPr lang="en-US" sz="2800" dirty="0">
                <a:solidFill>
                  <a:schemeClr val="tx1"/>
                </a:solidFill>
                <a:latin typeface="Candara" panose="020E0502030303020204" pitchFamily="34" charset="0"/>
              </a:rPr>
              <a:t>Psalms 111:9-10</a:t>
            </a:r>
          </a:p>
          <a:p>
            <a:r>
              <a:rPr lang="en-US" sz="2800" b="1" dirty="0">
                <a:solidFill>
                  <a:schemeClr val="tx1"/>
                </a:solidFill>
                <a:latin typeface="Candara" panose="020E0502030303020204" pitchFamily="34" charset="0"/>
              </a:rPr>
              <a:t>The Christian must have a mind filled with the thoughts of God and His truths </a:t>
            </a:r>
            <a:r>
              <a:rPr lang="en-US" sz="2800" dirty="0">
                <a:solidFill>
                  <a:schemeClr val="tx1"/>
                </a:solidFill>
                <a:latin typeface="Candara" panose="020E0502030303020204" pitchFamily="34" charset="0"/>
              </a:rPr>
              <a:t>– 1 John 4:1-6</a:t>
            </a:r>
          </a:p>
        </p:txBody>
      </p:sp>
      <p:sp>
        <p:nvSpPr>
          <p:cNvPr id="6" name="Slide Number Placeholder 3">
            <a:extLst>
              <a:ext uri="{FF2B5EF4-FFF2-40B4-BE49-F238E27FC236}">
                <a16:creationId xmlns:a16="http://schemas.microsoft.com/office/drawing/2014/main" id="{7AAEC77D-596A-46B1-BD64-0FE47B4042FC}"/>
              </a:ext>
            </a:extLst>
          </p:cNvPr>
          <p:cNvSpPr>
            <a:spLocks noGrp="1"/>
          </p:cNvSpPr>
          <p:nvPr>
            <p:ph type="sldNum" sz="quarter" idx="12"/>
          </p:nvPr>
        </p:nvSpPr>
        <p:spPr>
          <a:xfrm>
            <a:off x="8088685" y="5544085"/>
            <a:ext cx="584825" cy="273844"/>
          </a:xfrm>
        </p:spPr>
        <p:txBody>
          <a:bodyPr/>
          <a:lstStyle/>
          <a:p>
            <a:fld id="{D57F1E4F-1CFF-5643-939E-217C01CDF565}" type="slidenum">
              <a:rPr lang="en-US" smtClean="0"/>
              <a:pPr/>
              <a:t>7</a:t>
            </a:fld>
            <a:endParaRPr lang="en-US" dirty="0"/>
          </a:p>
        </p:txBody>
      </p:sp>
      <p:sp>
        <p:nvSpPr>
          <p:cNvPr id="2" name="TextBox 1">
            <a:extLst>
              <a:ext uri="{FF2B5EF4-FFF2-40B4-BE49-F238E27FC236}">
                <a16:creationId xmlns:a16="http://schemas.microsoft.com/office/drawing/2014/main" id="{B8824080-5F11-5003-127D-3D8A284B5575}"/>
              </a:ext>
            </a:extLst>
          </p:cNvPr>
          <p:cNvSpPr txBox="1"/>
          <p:nvPr/>
        </p:nvSpPr>
        <p:spPr>
          <a:xfrm>
            <a:off x="2192782" y="65713"/>
            <a:ext cx="4775667" cy="669414"/>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750" b="1" i="1" u="none" strike="noStrike" kern="1200" cap="none" spc="0" normalizeH="0" baseline="0" noProof="0" dirty="0">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uLnTx/>
                <a:uFillTx/>
                <a:latin typeface="Candara" panose="020E0502030303020204" pitchFamily="34" charset="0"/>
                <a:ea typeface="+mn-ea"/>
                <a:cs typeface="+mn-cs"/>
              </a:rPr>
              <a:t>whatever things are …</a:t>
            </a:r>
          </a:p>
        </p:txBody>
      </p:sp>
    </p:spTree>
    <p:extLst>
      <p:ext uri="{BB962C8B-B14F-4D97-AF65-F5344CB8AC3E}">
        <p14:creationId xmlns:p14="http://schemas.microsoft.com/office/powerpoint/2010/main" val="2243326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10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10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1000"/>
                                        <p:tgtEl>
                                          <p:spTgt spid="9">
                                            <p:txEl>
                                              <p:pRg st="3" end="3"/>
                                            </p:txEl>
                                          </p:spTgt>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9">
                                            <p:txEl>
                                              <p:pRg st="4" end="4"/>
                                            </p:txEl>
                                          </p:spTgt>
                                        </p:tgtEl>
                                        <p:attrNameLst>
                                          <p:attrName>style.visibility</p:attrName>
                                        </p:attrNameLst>
                                      </p:cBhvr>
                                      <p:to>
                                        <p:strVal val="visible"/>
                                      </p:to>
                                    </p:set>
                                    <p:animEffect transition="in" filter="fade">
                                      <p:cBhvr>
                                        <p:cTn id="26" dur="1000"/>
                                        <p:tgtEl>
                                          <p:spTgt spid="9">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9">
                                            <p:txEl>
                                              <p:pRg st="5" end="5"/>
                                            </p:txEl>
                                          </p:spTgt>
                                        </p:tgtEl>
                                        <p:attrNameLst>
                                          <p:attrName>style.visibility</p:attrName>
                                        </p:attrNameLst>
                                      </p:cBhvr>
                                      <p:to>
                                        <p:strVal val="visible"/>
                                      </p:to>
                                    </p:set>
                                    <p:animEffect transition="in" filter="fade">
                                      <p:cBhvr>
                                        <p:cTn id="31" dur="10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C247CF7-0767-466A-81F0-BB1015F55614}"/>
              </a:ext>
            </a:extLst>
          </p:cNvPr>
          <p:cNvSpPr>
            <a:spLocks noGrp="1"/>
          </p:cNvSpPr>
          <p:nvPr>
            <p:ph type="title"/>
          </p:nvPr>
        </p:nvSpPr>
        <p:spPr>
          <a:xfrm>
            <a:off x="1322799" y="605910"/>
            <a:ext cx="4695824" cy="715581"/>
          </a:xfrm>
        </p:spPr>
        <p:txBody>
          <a:bodyPr>
            <a:spAutoFit/>
          </a:bodyPr>
          <a:lstStyle/>
          <a:p>
            <a:r>
              <a:rPr lang="en-US" sz="4050" b="1" i="1" dirty="0">
                <a:solidFill>
                  <a:schemeClr val="tx1"/>
                </a:solidFill>
                <a:latin typeface="Candara" panose="020E0502030303020204" pitchFamily="34" charset="0"/>
              </a:rPr>
              <a:t>JUST</a:t>
            </a:r>
            <a:r>
              <a:rPr lang="en-US" sz="4050" i="1" dirty="0">
                <a:solidFill>
                  <a:schemeClr val="tx1"/>
                </a:solidFill>
                <a:latin typeface="Candara" panose="020E0502030303020204" pitchFamily="34" charset="0"/>
              </a:rPr>
              <a:t> </a:t>
            </a:r>
            <a:r>
              <a:rPr lang="en-US" i="1" dirty="0">
                <a:solidFill>
                  <a:schemeClr val="tx1"/>
                </a:solidFill>
                <a:latin typeface="Candara" panose="020E0502030303020204" pitchFamily="34" charset="0"/>
              </a:rPr>
              <a:t>(</a:t>
            </a:r>
            <a:r>
              <a:rPr lang="en-US" i="1" dirty="0" err="1">
                <a:solidFill>
                  <a:schemeClr val="tx1"/>
                </a:solidFill>
                <a:latin typeface="Candara" panose="020E0502030303020204" pitchFamily="34" charset="0"/>
              </a:rPr>
              <a:t>dikaios</a:t>
            </a:r>
            <a:r>
              <a:rPr lang="en-US" i="1" dirty="0">
                <a:solidFill>
                  <a:schemeClr val="tx1"/>
                </a:solidFill>
                <a:latin typeface="Candara" panose="020E0502030303020204" pitchFamily="34" charset="0"/>
              </a:rPr>
              <a:t>)</a:t>
            </a:r>
            <a:endParaRPr lang="en-US" sz="4050" i="1" dirty="0">
              <a:solidFill>
                <a:schemeClr val="tx1"/>
              </a:solidFill>
              <a:latin typeface="Candara" panose="020E0502030303020204" pitchFamily="34" charset="0"/>
            </a:endParaRPr>
          </a:p>
        </p:txBody>
      </p:sp>
      <p:sp>
        <p:nvSpPr>
          <p:cNvPr id="9" name="Content Placeholder 2">
            <a:extLst>
              <a:ext uri="{FF2B5EF4-FFF2-40B4-BE49-F238E27FC236}">
                <a16:creationId xmlns:a16="http://schemas.microsoft.com/office/drawing/2014/main" id="{6665B15A-0179-4BA3-B7DB-67FFBAD0EF7C}"/>
              </a:ext>
            </a:extLst>
          </p:cNvPr>
          <p:cNvSpPr>
            <a:spLocks noGrp="1"/>
          </p:cNvSpPr>
          <p:nvPr>
            <p:ph idx="1"/>
          </p:nvPr>
        </p:nvSpPr>
        <p:spPr>
          <a:xfrm>
            <a:off x="867267" y="1367669"/>
            <a:ext cx="8182466" cy="4909036"/>
          </a:xfrm>
        </p:spPr>
        <p:txBody>
          <a:bodyPr wrap="square">
            <a:spAutoFit/>
          </a:bodyPr>
          <a:lstStyle/>
          <a:p>
            <a:pPr marL="0" indent="0">
              <a:buNone/>
            </a:pPr>
            <a:r>
              <a:rPr lang="en-US" sz="3200" b="1" dirty="0">
                <a:solidFill>
                  <a:schemeClr val="tx1"/>
                </a:solidFill>
                <a:latin typeface="Candara" panose="020E0502030303020204" pitchFamily="34" charset="0"/>
              </a:rPr>
              <a:t>Suggests that which is exact, rigid, right, lawful, just, and true.</a:t>
            </a:r>
          </a:p>
          <a:p>
            <a:r>
              <a:rPr lang="en-US" sz="3200" b="1" dirty="0">
                <a:solidFill>
                  <a:schemeClr val="tx1"/>
                </a:solidFill>
                <a:latin typeface="Candara" panose="020E0502030303020204" pitchFamily="34" charset="0"/>
              </a:rPr>
              <a:t>The Christian is to ponder on</a:t>
            </a:r>
            <a:r>
              <a:rPr lang="en-US" sz="3200" dirty="0">
                <a:solidFill>
                  <a:schemeClr val="tx1"/>
                </a:solidFill>
                <a:latin typeface="Candara" panose="020E0502030303020204" pitchFamily="34" charset="0"/>
              </a:rPr>
              <a:t> </a:t>
            </a:r>
            <a:r>
              <a:rPr lang="en-US" sz="3200" i="1" dirty="0">
                <a:solidFill>
                  <a:schemeClr val="tx1"/>
                </a:solidFill>
                <a:latin typeface="Candara" panose="020E0502030303020204" pitchFamily="34" charset="0"/>
              </a:rPr>
              <a:t>“</a:t>
            </a:r>
            <a:r>
              <a:rPr lang="en-US" sz="3200" b="1" i="1" u="sng" dirty="0">
                <a:solidFill>
                  <a:schemeClr val="tx1"/>
                </a:solidFill>
                <a:latin typeface="Candara" panose="020E0502030303020204" pitchFamily="34" charset="0"/>
              </a:rPr>
              <a:t>just</a:t>
            </a:r>
            <a:r>
              <a:rPr lang="en-US" sz="3200" i="1" dirty="0">
                <a:solidFill>
                  <a:schemeClr val="tx1"/>
                </a:solidFill>
                <a:latin typeface="Candara" panose="020E0502030303020204" pitchFamily="34" charset="0"/>
              </a:rPr>
              <a:t>” </a:t>
            </a:r>
            <a:r>
              <a:rPr lang="en-US" sz="3200" b="1" dirty="0">
                <a:solidFill>
                  <a:schemeClr val="tx1"/>
                </a:solidFill>
                <a:latin typeface="Candara" panose="020E0502030303020204" pitchFamily="34" charset="0"/>
              </a:rPr>
              <a:t>things especially God’s truths</a:t>
            </a:r>
          </a:p>
          <a:p>
            <a:pPr>
              <a:buFont typeface="Wingdings" panose="05000000000000000000" pitchFamily="2" charset="2"/>
              <a:buChar char="§"/>
            </a:pPr>
            <a:r>
              <a:rPr lang="en-US" sz="3200" dirty="0">
                <a:solidFill>
                  <a:schemeClr val="tx1"/>
                </a:solidFill>
                <a:latin typeface="Candara" panose="020E0502030303020204" pitchFamily="34" charset="0"/>
              </a:rPr>
              <a:t>This implies the standard by which men are judged – the word of God – John 12:48</a:t>
            </a:r>
          </a:p>
          <a:p>
            <a:pPr>
              <a:buFont typeface="Wingdings" panose="05000000000000000000" pitchFamily="2" charset="2"/>
              <a:buChar char="§"/>
            </a:pPr>
            <a:r>
              <a:rPr lang="en-US" sz="3200" i="1" dirty="0">
                <a:solidFill>
                  <a:schemeClr val="tx1"/>
                </a:solidFill>
                <a:latin typeface="Candara" panose="020E0502030303020204" pitchFamily="34" charset="0"/>
              </a:rPr>
              <a:t>“</a:t>
            </a:r>
            <a:r>
              <a:rPr lang="en-US" sz="3200" b="1" i="1" dirty="0">
                <a:solidFill>
                  <a:schemeClr val="tx1"/>
                </a:solidFill>
                <a:latin typeface="Candara" panose="020E0502030303020204" pitchFamily="34" charset="0"/>
              </a:rPr>
              <a:t>Just</a:t>
            </a:r>
            <a:r>
              <a:rPr lang="en-US" sz="3200" i="1" dirty="0">
                <a:solidFill>
                  <a:schemeClr val="tx1"/>
                </a:solidFill>
                <a:latin typeface="Candara" panose="020E0502030303020204" pitchFamily="34" charset="0"/>
              </a:rPr>
              <a:t>” </a:t>
            </a:r>
            <a:r>
              <a:rPr lang="en-US" sz="3200" dirty="0">
                <a:solidFill>
                  <a:schemeClr val="tx1"/>
                </a:solidFill>
                <a:latin typeface="Candara" panose="020E0502030303020204" pitchFamily="34" charset="0"/>
              </a:rPr>
              <a:t>represents the state of the Christian in relationship to the standard of God’s word – Romans 5:1-9; Hebrews 10:38</a:t>
            </a:r>
          </a:p>
        </p:txBody>
      </p:sp>
      <p:sp>
        <p:nvSpPr>
          <p:cNvPr id="6" name="Slide Number Placeholder 3">
            <a:extLst>
              <a:ext uri="{FF2B5EF4-FFF2-40B4-BE49-F238E27FC236}">
                <a16:creationId xmlns:a16="http://schemas.microsoft.com/office/drawing/2014/main" id="{7AAEC77D-596A-46B1-BD64-0FE47B4042FC}"/>
              </a:ext>
            </a:extLst>
          </p:cNvPr>
          <p:cNvSpPr>
            <a:spLocks noGrp="1"/>
          </p:cNvSpPr>
          <p:nvPr>
            <p:ph type="sldNum" sz="quarter" idx="12"/>
          </p:nvPr>
        </p:nvSpPr>
        <p:spPr>
          <a:xfrm>
            <a:off x="8088685" y="5544085"/>
            <a:ext cx="584825" cy="273844"/>
          </a:xfrm>
        </p:spPr>
        <p:txBody>
          <a:bodyPr/>
          <a:lstStyle/>
          <a:p>
            <a:fld id="{D57F1E4F-1CFF-5643-939E-217C01CDF565}" type="slidenum">
              <a:rPr lang="en-US" smtClean="0"/>
              <a:pPr/>
              <a:t>8</a:t>
            </a:fld>
            <a:endParaRPr lang="en-US" dirty="0"/>
          </a:p>
        </p:txBody>
      </p:sp>
      <p:sp>
        <p:nvSpPr>
          <p:cNvPr id="2" name="TextBox 1">
            <a:extLst>
              <a:ext uri="{FF2B5EF4-FFF2-40B4-BE49-F238E27FC236}">
                <a16:creationId xmlns:a16="http://schemas.microsoft.com/office/drawing/2014/main" id="{59DA26EC-20D6-8A00-3496-A087F26FC0AE}"/>
              </a:ext>
            </a:extLst>
          </p:cNvPr>
          <p:cNvSpPr txBox="1"/>
          <p:nvPr/>
        </p:nvSpPr>
        <p:spPr>
          <a:xfrm>
            <a:off x="2202209" y="103410"/>
            <a:ext cx="4775667" cy="669414"/>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750" b="1" i="1" u="none" strike="noStrike" kern="1200" cap="none" spc="0" normalizeH="0" baseline="0" noProof="0" dirty="0">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uLnTx/>
                <a:uFillTx/>
                <a:latin typeface="Candara" panose="020E0502030303020204" pitchFamily="34" charset="0"/>
                <a:ea typeface="+mn-ea"/>
                <a:cs typeface="+mn-cs"/>
              </a:rPr>
              <a:t>whatever things are …</a:t>
            </a:r>
          </a:p>
        </p:txBody>
      </p:sp>
    </p:spTree>
    <p:extLst>
      <p:ext uri="{BB962C8B-B14F-4D97-AF65-F5344CB8AC3E}">
        <p14:creationId xmlns:p14="http://schemas.microsoft.com/office/powerpoint/2010/main" val="1456334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10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10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10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C247CF7-0767-466A-81F0-BB1015F55614}"/>
              </a:ext>
            </a:extLst>
          </p:cNvPr>
          <p:cNvSpPr>
            <a:spLocks noGrp="1"/>
          </p:cNvSpPr>
          <p:nvPr>
            <p:ph type="title"/>
          </p:nvPr>
        </p:nvSpPr>
        <p:spPr>
          <a:xfrm>
            <a:off x="1322799" y="605911"/>
            <a:ext cx="4695824" cy="715581"/>
          </a:xfrm>
        </p:spPr>
        <p:txBody>
          <a:bodyPr>
            <a:spAutoFit/>
          </a:bodyPr>
          <a:lstStyle/>
          <a:p>
            <a:r>
              <a:rPr lang="en-US" sz="4050" b="1" i="1" dirty="0">
                <a:solidFill>
                  <a:schemeClr val="tx1"/>
                </a:solidFill>
                <a:latin typeface="Candara" panose="020E0502030303020204" pitchFamily="34" charset="0"/>
              </a:rPr>
              <a:t>PURE</a:t>
            </a:r>
            <a:r>
              <a:rPr lang="en-US" sz="4050" i="1" dirty="0">
                <a:solidFill>
                  <a:schemeClr val="tx1"/>
                </a:solidFill>
                <a:latin typeface="Candara" panose="020E0502030303020204" pitchFamily="34" charset="0"/>
              </a:rPr>
              <a:t> </a:t>
            </a:r>
            <a:r>
              <a:rPr lang="en-US" i="1" dirty="0">
                <a:solidFill>
                  <a:schemeClr val="tx1"/>
                </a:solidFill>
                <a:latin typeface="Candara" panose="020E0502030303020204" pitchFamily="34" charset="0"/>
              </a:rPr>
              <a:t>(</a:t>
            </a:r>
            <a:r>
              <a:rPr lang="en-US" i="1" dirty="0" err="1">
                <a:solidFill>
                  <a:schemeClr val="tx1"/>
                </a:solidFill>
                <a:latin typeface="Candara" panose="020E0502030303020204" pitchFamily="34" charset="0"/>
              </a:rPr>
              <a:t>hagnos</a:t>
            </a:r>
            <a:r>
              <a:rPr lang="en-US" i="1" dirty="0">
                <a:solidFill>
                  <a:schemeClr val="tx1"/>
                </a:solidFill>
                <a:latin typeface="Candara" panose="020E0502030303020204" pitchFamily="34" charset="0"/>
              </a:rPr>
              <a:t>)</a:t>
            </a:r>
            <a:endParaRPr lang="en-US" sz="4400" i="1" dirty="0">
              <a:solidFill>
                <a:schemeClr val="tx1"/>
              </a:solidFill>
              <a:latin typeface="Candara" panose="020E0502030303020204" pitchFamily="34" charset="0"/>
            </a:endParaRPr>
          </a:p>
        </p:txBody>
      </p:sp>
      <p:sp>
        <p:nvSpPr>
          <p:cNvPr id="9" name="Content Placeholder 2">
            <a:extLst>
              <a:ext uri="{FF2B5EF4-FFF2-40B4-BE49-F238E27FC236}">
                <a16:creationId xmlns:a16="http://schemas.microsoft.com/office/drawing/2014/main" id="{6665B15A-0179-4BA3-B7DB-67FFBAD0EF7C}"/>
              </a:ext>
            </a:extLst>
          </p:cNvPr>
          <p:cNvSpPr>
            <a:spLocks noGrp="1"/>
          </p:cNvSpPr>
          <p:nvPr>
            <p:ph idx="1"/>
          </p:nvPr>
        </p:nvSpPr>
        <p:spPr>
          <a:xfrm>
            <a:off x="564760" y="1273569"/>
            <a:ext cx="8526185" cy="5529719"/>
          </a:xfrm>
        </p:spPr>
        <p:txBody>
          <a:bodyPr wrap="square">
            <a:spAutoFit/>
          </a:bodyPr>
          <a:lstStyle/>
          <a:p>
            <a:pPr marL="0" indent="0">
              <a:buNone/>
            </a:pPr>
            <a:r>
              <a:rPr lang="en-US" sz="3200" i="1" dirty="0">
                <a:solidFill>
                  <a:schemeClr val="tx1"/>
                </a:solidFill>
                <a:latin typeface="Candara" panose="020E0502030303020204" pitchFamily="34" charset="0"/>
              </a:rPr>
              <a:t>“</a:t>
            </a:r>
            <a:r>
              <a:rPr lang="en-US" sz="3200" b="1" i="1" u="sng" dirty="0">
                <a:solidFill>
                  <a:schemeClr val="tx1"/>
                </a:solidFill>
                <a:latin typeface="Candara" panose="020E0502030303020204" pitchFamily="34" charset="0"/>
              </a:rPr>
              <a:t>Pure</a:t>
            </a:r>
            <a:r>
              <a:rPr lang="en-US" sz="3200" i="1" dirty="0">
                <a:solidFill>
                  <a:schemeClr val="tx1"/>
                </a:solidFill>
                <a:latin typeface="Candara" panose="020E0502030303020204" pitchFamily="34" charset="0"/>
              </a:rPr>
              <a:t>”</a:t>
            </a:r>
            <a:endParaRPr lang="en-US" sz="3200" dirty="0">
              <a:solidFill>
                <a:schemeClr val="tx1"/>
              </a:solidFill>
              <a:latin typeface="Candara" panose="020E0502030303020204" pitchFamily="34" charset="0"/>
            </a:endParaRPr>
          </a:p>
          <a:p>
            <a:pPr>
              <a:buFont typeface="Wingdings" panose="05000000000000000000" pitchFamily="2" charset="2"/>
              <a:buChar char="§"/>
            </a:pPr>
            <a:r>
              <a:rPr lang="en-US" sz="3200" dirty="0">
                <a:solidFill>
                  <a:schemeClr val="tx1"/>
                </a:solidFill>
                <a:latin typeface="Candara" panose="020E0502030303020204" pitchFamily="34" charset="0"/>
              </a:rPr>
              <a:t>This means thoughts that are “properly, clean, i.e. (figuratively) innocent, modest, perfect: – chaste, clean, pure” </a:t>
            </a:r>
            <a:r>
              <a:rPr lang="en-US" sz="3200" b="1" dirty="0">
                <a:solidFill>
                  <a:schemeClr val="tx1"/>
                </a:solidFill>
                <a:latin typeface="Candara" panose="020E0502030303020204" pitchFamily="34" charset="0"/>
              </a:rPr>
              <a:t>– Strong</a:t>
            </a:r>
          </a:p>
          <a:p>
            <a:r>
              <a:rPr lang="en-US" sz="3200" b="1" dirty="0">
                <a:solidFill>
                  <a:schemeClr val="tx1"/>
                </a:solidFill>
                <a:latin typeface="Candara" panose="020E0502030303020204" pitchFamily="34" charset="0"/>
              </a:rPr>
              <a:t>The mind of the Christian should think on things that represent the standard of truth as opposed to things that are an </a:t>
            </a:r>
            <a:r>
              <a:rPr lang="en-US" sz="3200" b="1" i="1" dirty="0">
                <a:solidFill>
                  <a:schemeClr val="tx1"/>
                </a:solidFill>
                <a:latin typeface="Candara" panose="020E0502030303020204" pitchFamily="34" charset="0"/>
              </a:rPr>
              <a:t>affront</a:t>
            </a:r>
            <a:r>
              <a:rPr lang="en-US" sz="3200" b="1" dirty="0">
                <a:solidFill>
                  <a:schemeClr val="tx1"/>
                </a:solidFill>
                <a:latin typeface="Candara" panose="020E0502030303020204" pitchFamily="34" charset="0"/>
              </a:rPr>
              <a:t> to truth.</a:t>
            </a:r>
          </a:p>
          <a:p>
            <a:pPr>
              <a:buFont typeface="Wingdings" panose="05000000000000000000" pitchFamily="2" charset="2"/>
              <a:buChar char="§"/>
            </a:pPr>
            <a:r>
              <a:rPr lang="en-US" sz="3200" dirty="0">
                <a:solidFill>
                  <a:schemeClr val="tx1"/>
                </a:solidFill>
                <a:latin typeface="Candara" panose="020E0502030303020204" pitchFamily="34" charset="0"/>
              </a:rPr>
              <a:t>The </a:t>
            </a:r>
            <a:r>
              <a:rPr lang="en-US" sz="3200" i="1" dirty="0">
                <a:solidFill>
                  <a:schemeClr val="tx1"/>
                </a:solidFill>
                <a:latin typeface="Candara" panose="020E0502030303020204" pitchFamily="34" charset="0"/>
              </a:rPr>
              <a:t>“</a:t>
            </a:r>
            <a:r>
              <a:rPr lang="en-US" sz="3200" b="1" i="1" dirty="0">
                <a:solidFill>
                  <a:schemeClr val="tx1"/>
                </a:solidFill>
                <a:latin typeface="Candara" panose="020E0502030303020204" pitchFamily="34" charset="0"/>
              </a:rPr>
              <a:t>works of the flesh</a:t>
            </a:r>
            <a:r>
              <a:rPr lang="en-US" sz="3200" i="1" dirty="0">
                <a:solidFill>
                  <a:schemeClr val="tx1"/>
                </a:solidFill>
                <a:latin typeface="Candara" panose="020E0502030303020204" pitchFamily="34" charset="0"/>
              </a:rPr>
              <a:t>” </a:t>
            </a:r>
            <a:r>
              <a:rPr lang="en-US" sz="3200" dirty="0">
                <a:solidFill>
                  <a:schemeClr val="tx1"/>
                </a:solidFill>
                <a:latin typeface="Candara" panose="020E0502030303020204" pitchFamily="34" charset="0"/>
              </a:rPr>
              <a:t>(offense to God) – Galatians 5:19-21; Matthew 15:18-20</a:t>
            </a:r>
          </a:p>
          <a:p>
            <a:pPr>
              <a:buFont typeface="Wingdings" panose="05000000000000000000" pitchFamily="2" charset="2"/>
              <a:buChar char="§"/>
            </a:pPr>
            <a:r>
              <a:rPr lang="en-US" sz="3200" dirty="0">
                <a:solidFill>
                  <a:schemeClr val="tx1"/>
                </a:solidFill>
                <a:latin typeface="Candara" panose="020E0502030303020204" pitchFamily="34" charset="0"/>
              </a:rPr>
              <a:t>Titus 2:1-5; James 3:17; 1 Peter 3:1-2</a:t>
            </a:r>
          </a:p>
        </p:txBody>
      </p:sp>
      <p:sp>
        <p:nvSpPr>
          <p:cNvPr id="6" name="Slide Number Placeholder 3">
            <a:extLst>
              <a:ext uri="{FF2B5EF4-FFF2-40B4-BE49-F238E27FC236}">
                <a16:creationId xmlns:a16="http://schemas.microsoft.com/office/drawing/2014/main" id="{7AAEC77D-596A-46B1-BD64-0FE47B4042FC}"/>
              </a:ext>
            </a:extLst>
          </p:cNvPr>
          <p:cNvSpPr>
            <a:spLocks noGrp="1"/>
          </p:cNvSpPr>
          <p:nvPr>
            <p:ph type="sldNum" sz="quarter" idx="12"/>
          </p:nvPr>
        </p:nvSpPr>
        <p:spPr>
          <a:xfrm>
            <a:off x="8088685" y="5544085"/>
            <a:ext cx="584825" cy="273844"/>
          </a:xfrm>
        </p:spPr>
        <p:txBody>
          <a:bodyPr/>
          <a:lstStyle/>
          <a:p>
            <a:fld id="{D57F1E4F-1CFF-5643-939E-217C01CDF565}" type="slidenum">
              <a:rPr lang="en-US" smtClean="0"/>
              <a:pPr/>
              <a:t>9</a:t>
            </a:fld>
            <a:endParaRPr lang="en-US" dirty="0"/>
          </a:p>
        </p:txBody>
      </p:sp>
      <p:sp>
        <p:nvSpPr>
          <p:cNvPr id="2" name="TextBox 1">
            <a:extLst>
              <a:ext uri="{FF2B5EF4-FFF2-40B4-BE49-F238E27FC236}">
                <a16:creationId xmlns:a16="http://schemas.microsoft.com/office/drawing/2014/main" id="{A96AF014-6264-5DD2-A105-DF8EF209DAF1}"/>
              </a:ext>
            </a:extLst>
          </p:cNvPr>
          <p:cNvSpPr txBox="1"/>
          <p:nvPr/>
        </p:nvSpPr>
        <p:spPr>
          <a:xfrm>
            <a:off x="2211636" y="65703"/>
            <a:ext cx="4775667" cy="669414"/>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750" b="1" i="1" u="none" strike="noStrike" kern="1200" cap="none" spc="0" normalizeH="0" baseline="0" noProof="0" dirty="0">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uLnTx/>
                <a:uFillTx/>
                <a:latin typeface="Candara" panose="020E0502030303020204" pitchFamily="34" charset="0"/>
                <a:ea typeface="+mn-ea"/>
                <a:cs typeface="+mn-cs"/>
              </a:rPr>
              <a:t>whatever things are …</a:t>
            </a:r>
          </a:p>
        </p:txBody>
      </p:sp>
    </p:spTree>
    <p:extLst>
      <p:ext uri="{BB962C8B-B14F-4D97-AF65-F5344CB8AC3E}">
        <p14:creationId xmlns:p14="http://schemas.microsoft.com/office/powerpoint/2010/main" val="2997207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10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10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10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10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125</TotalTime>
  <Words>4760</Words>
  <Application>Microsoft Office PowerPoint</Application>
  <PresentationFormat>On-screen Show (4:3)</PresentationFormat>
  <Paragraphs>184</Paragraphs>
  <Slides>14</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Candara</vt:lpstr>
      <vt:lpstr>Century Gothic</vt:lpstr>
      <vt:lpstr>TimesNewRoman</vt:lpstr>
      <vt:lpstr>TimesNewRomanPSMT</vt:lpstr>
      <vt:lpstr>Wingdings</vt:lpstr>
      <vt:lpstr>Wingdings 3</vt:lpstr>
      <vt:lpstr>Wisp</vt:lpstr>
      <vt:lpstr>“Think on these things”</vt:lpstr>
      <vt:lpstr>PowerPoint Presentation</vt:lpstr>
      <vt:lpstr>PowerPoint Presentation</vt:lpstr>
      <vt:lpstr>INTRODUCTION</vt:lpstr>
      <vt:lpstr>INTRODUCTION</vt:lpstr>
      <vt:lpstr>TRUE (aleethes)</vt:lpstr>
      <vt:lpstr>NOBLE (semnos)</vt:lpstr>
      <vt:lpstr>JUST (dikaios)</vt:lpstr>
      <vt:lpstr>PURE (hagnos)</vt:lpstr>
      <vt:lpstr>LOVELY, prosphiles</vt:lpstr>
      <vt:lpstr>OF GOOD REPORT (euphemos)</vt:lpstr>
      <vt:lpstr>VIRTUE and PRAISEWORTHY</vt:lpstr>
      <vt:lpstr>MEDITATE ON THESE THINGS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Think On These Things</dc:title>
  <dc:creator>Micky Galloway</dc:creator>
  <cp:lastModifiedBy>Richard Lidh</cp:lastModifiedBy>
  <cp:revision>8</cp:revision>
  <cp:lastPrinted>2022-09-05T15:54:59Z</cp:lastPrinted>
  <dcterms:created xsi:type="dcterms:W3CDTF">2022-09-03T19:12:24Z</dcterms:created>
  <dcterms:modified xsi:type="dcterms:W3CDTF">2022-09-05T15:55:20Z</dcterms:modified>
</cp:coreProperties>
</file>